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74" r:id="rId2"/>
    <p:sldId id="275"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264"/>
      </p:cViewPr>
      <p:guideLst>
        <p:guide orient="horz" pos="3168"/>
        <p:guide pos="2448"/>
      </p:guideLst>
    </p:cSldViewPr>
  </p:slideViewPr>
  <p:notesTextViewPr>
    <p:cViewPr>
      <p:scale>
        <a:sx n="100" d="100"/>
        <a:sy n="100" d="100"/>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86246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a:buNone/>
            </a:pPr>
            <a:endParaRPr lang="en-US" sz="1200" dirty="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1641782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139061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98047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a:buNone/>
            </a:pPr>
            <a:endParaRPr lang="en-US" sz="1200" dirty="0" smtClean="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202887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7.png"/><Relationship Id="rId10" Type="http://schemas.openxmlformats.org/officeDocument/2006/relationships/image" Target="../media/image10.png"/><Relationship Id="rId4" Type="http://schemas.microsoft.com/office/2007/relationships/hdphoto" Target="../media/hdphoto3.wdp"/><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atchcat.pdf"/>
          <p:cNvPicPr>
            <a:picLocks noChangeAspect="1"/>
          </p:cNvPicPr>
          <p:nvPr/>
        </p:nvPicPr>
        <p:blipFill rotWithShape="1">
          <a:blip r:embed="rId3">
            <a:extLst>
              <a:ext uri="{28A0092B-C50C-407E-A947-70E740481C1C}">
                <a14:useLocalDpi xmlns:a14="http://schemas.microsoft.com/office/drawing/2010/main" xmlns="" val="0"/>
              </a:ext>
            </a:extLst>
          </a:blip>
          <a:srcRect l="26304" t="-524" r="7389" b="17917"/>
          <a:stretch/>
        </p:blipFill>
        <p:spPr>
          <a:xfrm>
            <a:off x="0" y="194369"/>
            <a:ext cx="6118330" cy="9864031"/>
          </a:xfrm>
          <a:prstGeom prst="rect">
            <a:avLst/>
          </a:prstGeom>
        </p:spPr>
      </p:pic>
      <p:sp>
        <p:nvSpPr>
          <p:cNvPr id="29" name="TextBox 28"/>
          <p:cNvSpPr txBox="1"/>
          <p:nvPr/>
        </p:nvSpPr>
        <p:spPr>
          <a:xfrm>
            <a:off x="4732867" y="8276920"/>
            <a:ext cx="2514173" cy="1200329"/>
          </a:xfrm>
          <a:prstGeom prst="rect">
            <a:avLst/>
          </a:prstGeom>
          <a:noFill/>
          <a:ln>
            <a:noFill/>
            <a:prstDash val="dash"/>
          </a:ln>
        </p:spPr>
        <p:txBody>
          <a:bodyPr wrap="square" rtlCol="0">
            <a:spAutoFit/>
          </a:bodyPr>
          <a:lstStyle/>
          <a:p>
            <a:r>
              <a:rPr lang="en-US" sz="1200" dirty="0" smtClean="0">
                <a:latin typeface="Futura-Condensed-Normal" pitchFamily="2" charset="0"/>
                <a:cs typeface="Futura Condensed"/>
              </a:rPr>
              <a:t>INTRODUCING SCRATCH		   10</a:t>
            </a:r>
          </a:p>
          <a:p>
            <a:r>
              <a:rPr lang="en-US" sz="1200" dirty="0" smtClean="0">
                <a:latin typeface="Futura-Condensed-Normal" pitchFamily="2" charset="0"/>
                <a:cs typeface="Futura Condensed"/>
              </a:rPr>
              <a:t>SCRATCH ACCOUNT	      		   12</a:t>
            </a:r>
          </a:p>
          <a:p>
            <a:r>
              <a:rPr lang="en-US" sz="1200" dirty="0" smtClean="0">
                <a:latin typeface="Futura-Condensed-Normal" pitchFamily="2" charset="0"/>
                <a:cs typeface="Futura Condensed"/>
              </a:rPr>
              <a:t>DESIGN </a:t>
            </a:r>
            <a:r>
              <a:rPr lang="en-US" sz="1200" dirty="0">
                <a:latin typeface="Futura-Condensed-Normal" pitchFamily="2" charset="0"/>
                <a:cs typeface="Futura Condensed"/>
              </a:rPr>
              <a:t>JOURNAL			</a:t>
            </a:r>
            <a:r>
              <a:rPr lang="en-US" sz="1200" dirty="0" smtClean="0">
                <a:latin typeface="Futura-Condensed-Normal" pitchFamily="2" charset="0"/>
                <a:cs typeface="Futura Condensed"/>
              </a:rPr>
              <a:t>   14</a:t>
            </a:r>
            <a:endParaRPr lang="en-US" sz="1200" dirty="0">
              <a:latin typeface="Futura-Condensed-Normal" pitchFamily="2" charset="0"/>
              <a:cs typeface="Futura Condensed"/>
            </a:endParaRPr>
          </a:p>
          <a:p>
            <a:r>
              <a:rPr lang="en-US" sz="1200" dirty="0" smtClean="0">
                <a:latin typeface="Futura-Condensed-Normal" pitchFamily="2" charset="0"/>
                <a:cs typeface="Futura Condensed"/>
              </a:rPr>
              <a:t>SCRATCH SURPRISE			   16</a:t>
            </a:r>
          </a:p>
          <a:p>
            <a:r>
              <a:rPr lang="en-US" sz="1200" dirty="0" smtClean="0">
                <a:latin typeface="Futura-Condensed-Normal" pitchFamily="2" charset="0"/>
                <a:cs typeface="Futura Condensed"/>
              </a:rPr>
              <a:t>SCRATCH STUDIO			   18</a:t>
            </a:r>
          </a:p>
          <a:p>
            <a:r>
              <a:rPr lang="en-US" sz="1200" dirty="0" smtClean="0">
                <a:latin typeface="Futura-Condensed-Normal" pitchFamily="2" charset="0"/>
                <a:cs typeface="Futura Condensed"/>
              </a:rPr>
              <a:t>CRITIQUE GROUP      		   20</a:t>
            </a:r>
          </a:p>
        </p:txBody>
      </p:sp>
      <p:grpSp>
        <p:nvGrpSpPr>
          <p:cNvPr id="3" name="Group 2"/>
          <p:cNvGrpSpPr/>
          <p:nvPr/>
        </p:nvGrpSpPr>
        <p:grpSpPr>
          <a:xfrm>
            <a:off x="-1" y="7559351"/>
            <a:ext cx="7772401" cy="666231"/>
            <a:chOff x="-1" y="7378700"/>
            <a:chExt cx="7772401" cy="666231"/>
          </a:xfrm>
        </p:grpSpPr>
        <p:sp>
          <p:nvSpPr>
            <p:cNvPr id="30" name="Rectangle 29"/>
            <p:cNvSpPr/>
            <p:nvPr/>
          </p:nvSpPr>
          <p:spPr>
            <a:xfrm>
              <a:off x="-1" y="7406951"/>
              <a:ext cx="7772401" cy="479582"/>
            </a:xfrm>
            <a:prstGeom prst="rect">
              <a:avLst/>
            </a:prstGeom>
            <a:solidFill>
              <a:srgbClr val="7F7F7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1" name="Diamond 30"/>
            <p:cNvSpPr/>
            <p:nvPr/>
          </p:nvSpPr>
          <p:spPr>
            <a:xfrm>
              <a:off x="2108219" y="7648251"/>
              <a:ext cx="381000" cy="381000"/>
            </a:xfrm>
            <a:prstGeom prst="diamond">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Diamond 31"/>
            <p:cNvSpPr/>
            <p:nvPr/>
          </p:nvSpPr>
          <p:spPr>
            <a:xfrm>
              <a:off x="5681688" y="7663931"/>
              <a:ext cx="384162" cy="381000"/>
            </a:xfrm>
            <a:prstGeom prst="diamond">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3" name="TextBox 32"/>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42" name="TextBox 41"/>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grpSp>
        <p:nvGrpSpPr>
          <p:cNvPr id="43" name="Group 42"/>
          <p:cNvGrpSpPr/>
          <p:nvPr/>
        </p:nvGrpSpPr>
        <p:grpSpPr>
          <a:xfrm>
            <a:off x="825094" y="8753015"/>
            <a:ext cx="3218710" cy="456380"/>
            <a:chOff x="1699218" y="4842934"/>
            <a:chExt cx="3218710" cy="456380"/>
          </a:xfrm>
          <a:effectLst/>
        </p:grpSpPr>
        <p:cxnSp>
          <p:nvCxnSpPr>
            <p:cNvPr id="45" name="Straight Connector 44"/>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66983" y="8452441"/>
            <a:ext cx="3712953" cy="623129"/>
            <a:chOff x="1960407" y="6415094"/>
            <a:chExt cx="3712953" cy="623129"/>
          </a:xfrm>
        </p:grpSpPr>
        <p:sp>
          <p:nvSpPr>
            <p:cNvPr id="63" name="Oval 62"/>
            <p:cNvSpPr/>
            <p:nvPr/>
          </p:nvSpPr>
          <p:spPr>
            <a:xfrm>
              <a:off x="2532725" y="6567824"/>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1</a:t>
              </a:r>
            </a:p>
          </p:txBody>
        </p:sp>
        <p:sp>
          <p:nvSpPr>
            <p:cNvPr id="64" name="Teardrop 63"/>
            <p:cNvSpPr/>
            <p:nvPr/>
          </p:nvSpPr>
          <p:spPr>
            <a:xfrm rot="8075815">
              <a:off x="1960407" y="6415094"/>
              <a:ext cx="516223" cy="516223"/>
            </a:xfrm>
            <a:prstGeom prst="teardrop">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68" name="Oval 67"/>
            <p:cNvSpPr/>
            <p:nvPr/>
          </p:nvSpPr>
          <p:spPr>
            <a:xfrm>
              <a:off x="3061508"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2</a:t>
              </a:r>
            </a:p>
          </p:txBody>
        </p:sp>
        <p:sp>
          <p:nvSpPr>
            <p:cNvPr id="69" name="Oval 68"/>
            <p:cNvSpPr/>
            <p:nvPr/>
          </p:nvSpPr>
          <p:spPr>
            <a:xfrm>
              <a:off x="3596453"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3</a:t>
              </a:r>
            </a:p>
          </p:txBody>
        </p:sp>
        <p:sp>
          <p:nvSpPr>
            <p:cNvPr id="70" name="Oval 69"/>
            <p:cNvSpPr/>
            <p:nvPr/>
          </p:nvSpPr>
          <p:spPr>
            <a:xfrm>
              <a:off x="4131784"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4</a:t>
              </a:r>
            </a:p>
          </p:txBody>
        </p:sp>
        <p:sp>
          <p:nvSpPr>
            <p:cNvPr id="71" name="Oval 70"/>
            <p:cNvSpPr/>
            <p:nvPr/>
          </p:nvSpPr>
          <p:spPr>
            <a:xfrm>
              <a:off x="4666729"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5</a:t>
              </a:r>
              <a:endParaRPr lang="en-US" sz="1100" dirty="0">
                <a:solidFill>
                  <a:schemeClr val="bg1">
                    <a:lumMod val="95000"/>
                  </a:schemeClr>
                </a:solidFill>
                <a:latin typeface="Futura-Condensed-Normal" pitchFamily="2" charset="0"/>
                <a:cs typeface="Futura Condensed"/>
              </a:endParaRPr>
            </a:p>
          </p:txBody>
        </p:sp>
        <p:sp>
          <p:nvSpPr>
            <p:cNvPr id="72" name="Oval 71"/>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6</a:t>
              </a:r>
              <a:endParaRPr lang="en-US" sz="1100" dirty="0">
                <a:solidFill>
                  <a:schemeClr val="bg1">
                    <a:lumMod val="95000"/>
                  </a:schemeClr>
                </a:solidFill>
                <a:latin typeface="Futura-Condensed-Normal" pitchFamily="2" charset="0"/>
                <a:cs typeface="Futura Condensed"/>
              </a:endParaRPr>
            </a:p>
          </p:txBody>
        </p:sp>
      </p:grpSp>
      <p:sp>
        <p:nvSpPr>
          <p:cNvPr id="73" name="Rectangle 72"/>
          <p:cNvSpPr/>
          <p:nvPr/>
        </p:nvSpPr>
        <p:spPr>
          <a:xfrm>
            <a:off x="634593" y="85105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0</a:t>
            </a:r>
            <a:endParaRPr lang="en-US" sz="4400" dirty="0">
              <a:solidFill>
                <a:schemeClr val="bg1"/>
              </a:solidFill>
              <a:latin typeface="Futura-Condensed-Normal" pitchFamily="2" charset="0"/>
              <a:cs typeface="Futura Condensed"/>
            </a:endParaRPr>
          </a:p>
        </p:txBody>
      </p:sp>
      <p:sp>
        <p:nvSpPr>
          <p:cNvPr id="75" name="TextBox 74"/>
          <p:cNvSpPr txBox="1"/>
          <p:nvPr/>
        </p:nvSpPr>
        <p:spPr>
          <a:xfrm>
            <a:off x="457199" y="464006"/>
            <a:ext cx="4555067"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0</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GETTING STARTED</a:t>
            </a:r>
            <a:endParaRPr lang="en-US" sz="5300" dirty="0">
              <a:latin typeface="Futura-Condensed-Normal" pitchFamily="2" charset="0"/>
              <a:cs typeface="Futura Condensed"/>
            </a:endParaRPr>
          </a:p>
        </p:txBody>
      </p:sp>
      <p:sp>
        <p:nvSpPr>
          <p:cNvPr id="34"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7</a:t>
            </a:r>
            <a:endParaRPr lang="en-US" dirty="0">
              <a:latin typeface="Futura-Condensed-Normal" pitchFamily="2" charset="0"/>
            </a:endParaRPr>
          </a:p>
        </p:txBody>
      </p:sp>
    </p:spTree>
    <p:extLst>
      <p:ext uri="{BB962C8B-B14F-4D97-AF65-F5344CB8AC3E}">
        <p14:creationId xmlns:p14="http://schemas.microsoft.com/office/powerpoint/2010/main" xmlns="" val="1556731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912147"/>
            <a:chOff x="422410" y="2832776"/>
            <a:chExt cx="3324338" cy="3912147"/>
          </a:xfrm>
        </p:grpSpPr>
        <p:sp>
          <p:nvSpPr>
            <p:cNvPr id="14" name="TextBox 13"/>
            <p:cNvSpPr txBox="1"/>
            <p:nvPr/>
          </p:nvSpPr>
          <p:spPr>
            <a:xfrm>
              <a:off x="515544" y="3328603"/>
              <a:ext cx="3231204" cy="341632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Help students open the Scratch project editor by navigating to the Scratch website at http://</a:t>
              </a:r>
              <a:r>
                <a:rPr lang="en-US" sz="1200" spc="-20" dirty="0" err="1" smtClean="0">
                  <a:latin typeface="Futura-Condensed-Normal" pitchFamily="2" charset="0"/>
                  <a:cs typeface="Futura Condensed"/>
                </a:rPr>
                <a:t>scratch.mit.edu</a:t>
              </a:r>
              <a:r>
                <a:rPr lang="en-US" sz="1200" spc="-20" dirty="0">
                  <a:latin typeface="Futura-Condensed-Normal" pitchFamily="2" charset="0"/>
                  <a:cs typeface="Futura Condensed"/>
                </a:rPr>
                <a:t>,</a:t>
              </a:r>
              <a:r>
                <a:rPr lang="en-US" sz="1200" spc="-20" dirty="0" smtClean="0">
                  <a:latin typeface="Futura-Condensed-Normal" pitchFamily="2" charset="0"/>
                  <a:cs typeface="Futura Condensed"/>
                </a:rPr>
                <a:t> signing in to their Scratch accounts, and then clicking on “Create”</a:t>
              </a:r>
              <a:r>
                <a:rPr lang="en-US" sz="1200" i="1" spc="-20" dirty="0" smtClean="0">
                  <a:latin typeface="Futura-Condensed-Normal" pitchFamily="2" charset="0"/>
                  <a:cs typeface="Futura Condensed"/>
                </a:rPr>
                <a:t> </a:t>
              </a:r>
              <a:r>
                <a:rPr lang="en-US" sz="1200" spc="-20" dirty="0" smtClean="0">
                  <a:latin typeface="Futura-Condensed-Normal" pitchFamily="2" charset="0"/>
                  <a:cs typeface="Futura Condensed"/>
                </a:rPr>
                <a:t>at the top of the page. Optionally</a:t>
              </a:r>
              <a:r>
                <a:rPr lang="en-US" sz="1200" spc="-20" dirty="0">
                  <a:latin typeface="Futura-Condensed-Normal" pitchFamily="2" charset="0"/>
                  <a:cs typeface="Futura Condensed"/>
                </a:rPr>
                <a:t>, have the Scratch </a:t>
              </a:r>
              <a:r>
                <a:rPr lang="en-US" sz="1200" spc="-20" dirty="0" smtClean="0">
                  <a:latin typeface="Futura-Condensed-Normal" pitchFamily="2" charset="0"/>
                  <a:cs typeface="Futura Condensed"/>
                </a:rPr>
                <a:t>Surprise</a:t>
              </a:r>
              <a:r>
                <a:rPr lang="en-US" sz="1200" i="1" spc="-20" dirty="0" smtClean="0">
                  <a:latin typeface="Futura-Condensed-Normal" pitchFamily="2" charset="0"/>
                  <a:cs typeface="Futura Condensed"/>
                </a:rPr>
                <a:t> </a:t>
              </a:r>
              <a:r>
                <a:rPr lang="en-US" sz="1200" spc="-20" dirty="0" smtClean="0">
                  <a:latin typeface="Futura-Condensed-Normal" pitchFamily="2" charset="0"/>
                  <a:cs typeface="Futura Condensed"/>
                </a:rPr>
                <a:t>handout and Scratch Cards</a:t>
              </a:r>
              <a:r>
                <a:rPr lang="en-US" sz="1200" i="1" spc="-20" dirty="0" smtClean="0">
                  <a:latin typeface="Futura-Condensed-Normal" pitchFamily="2" charset="0"/>
                  <a:cs typeface="Futura Condensed"/>
                </a:rPr>
                <a:t>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 during their explorations. </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a:t>
              </a:r>
              <a:r>
                <a:rPr lang="en-US" sz="1200" spc="-20" dirty="0">
                  <a:latin typeface="Futura-Condensed-Normal" pitchFamily="2" charset="0"/>
                  <a:cs typeface="Futura Condensed"/>
                </a:rPr>
                <a:t>students 10 minutes </a:t>
              </a:r>
              <a:r>
                <a:rPr lang="en-US" sz="1200" spc="-20" dirty="0" smtClean="0">
                  <a:latin typeface="Futura-Condensed-Normal" pitchFamily="2" charset="0"/>
                  <a:cs typeface="Futura Condensed"/>
                </a:rPr>
                <a:t>to explore </a:t>
              </a:r>
              <a:r>
                <a:rPr lang="en-US" sz="1200" spc="-20" dirty="0">
                  <a:latin typeface="Futura-Condensed-Normal" pitchFamily="2" charset="0"/>
                  <a:cs typeface="Futura Condensed"/>
                </a:rPr>
                <a:t>the Scratch </a:t>
              </a:r>
              <a:r>
                <a:rPr lang="en-US" sz="1200" spc="-20" dirty="0" smtClean="0">
                  <a:latin typeface="Futura-Condensed-Normal" pitchFamily="2" charset="0"/>
                  <a:cs typeface="Futura Condensed"/>
                </a:rPr>
                <a:t>interface in </a:t>
              </a:r>
              <a:r>
                <a:rPr lang="en-US" sz="1200" spc="-20" dirty="0">
                  <a:latin typeface="Futura-Condensed-Normal" pitchFamily="2" charset="0"/>
                  <a:cs typeface="Futura Condensed"/>
                </a:rPr>
                <a:t>an open-ended way. </a:t>
              </a:r>
              <a:r>
                <a:rPr lang="en-US" sz="1200" spc="-20" dirty="0" smtClean="0">
                  <a:latin typeface="Futura-Condensed-Normal" pitchFamily="2" charset="0"/>
                  <a:cs typeface="Futura Condensed"/>
                </a:rPr>
                <a:t>Prompt students with, </a:t>
              </a:r>
              <a:r>
                <a:rPr lang="en-US" sz="1200" spc="-20" dirty="0">
                  <a:latin typeface="Futura-Condensed-Normal" pitchFamily="2" charset="0"/>
                  <a:cs typeface="Futura Condensed"/>
                </a:rPr>
                <a:t>“You have 10 minutes to make something surprising happen to </a:t>
              </a:r>
              <a:r>
                <a:rPr lang="en-US" sz="1200" spc="-20" dirty="0" smtClean="0">
                  <a:latin typeface="Futura-Condensed-Normal" pitchFamily="2" charset="0"/>
                  <a:cs typeface="Futura Condensed"/>
                </a:rPr>
                <a:t>the Scratch cat.</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Or, “Take 10 minutes to explore the interface fearlessly. What do you notice?” Encourage students to </a:t>
              </a:r>
              <a:r>
                <a:rPr lang="en-US" sz="1200" spc="-20" dirty="0">
                  <a:latin typeface="Futura-Condensed-Normal" pitchFamily="2" charset="0"/>
                  <a:cs typeface="Futura Condensed"/>
                </a:rPr>
                <a:t>work together, ask each other for help, and share what they are figuring </a:t>
              </a:r>
              <a:r>
                <a:rPr lang="en-US" sz="1200" spc="-20" dirty="0" smtClean="0">
                  <a:latin typeface="Futura-Condensed-Normal" pitchFamily="2" charset="0"/>
                  <a:cs typeface="Futura Condensed"/>
                </a:rPr>
                <a:t>out. </a:t>
              </a:r>
            </a:p>
            <a:p>
              <a:endParaRPr lang="en-US" sz="600" dirty="0" smtClean="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Ask </a:t>
              </a:r>
              <a:r>
                <a:rPr lang="en-US" sz="1200" spc="-10" dirty="0">
                  <a:latin typeface="Futura-Condensed-Normal" pitchFamily="2" charset="0"/>
                  <a:cs typeface="Futura Condensed"/>
                </a:rPr>
                <a:t>for 3 or 4 volunteers to share with the entire group one thing that they </a:t>
              </a:r>
              <a:r>
                <a:rPr lang="en-US" sz="1200" spc="-10" dirty="0" smtClean="0">
                  <a:latin typeface="Futura-Condensed-Normal" pitchFamily="2" charset="0"/>
                  <a:cs typeface="Futura Condensed"/>
                </a:rPr>
                <a:t>discovered. Optionally</a:t>
              </a:r>
              <a:r>
                <a:rPr lang="en-US" sz="1200" spc="-10" dirty="0">
                  <a:latin typeface="Futura-Condensed-Normal" pitchFamily="2" charset="0"/>
                  <a:cs typeface="Futura Condensed"/>
                </a:rPr>
                <a:t>, after the volunteers have shared, offer several challenges to the </a:t>
              </a:r>
              <a:r>
                <a:rPr lang="en-US" sz="1200" spc="-10" dirty="0" smtClean="0">
                  <a:latin typeface="Futura-Condensed-Normal" pitchFamily="2" charset="0"/>
                  <a:cs typeface="Futura Condensed"/>
                </a:rPr>
                <a:t>students:</a:t>
              </a:r>
              <a:br>
                <a:rPr lang="en-US" sz="1200" spc="-10" dirty="0" smtClean="0">
                  <a:latin typeface="Futura-Condensed-Normal" pitchFamily="2" charset="0"/>
                  <a:cs typeface="Futura Condensed"/>
                </a:rPr>
              </a:br>
              <a:r>
                <a:rPr lang="en-US" sz="1200" spc="-10" dirty="0" smtClean="0">
                  <a:latin typeface="Futura-Condensed-Normal" pitchFamily="2" charset="0"/>
                  <a:cs typeface="Futura Condensed"/>
                </a:rPr>
                <a:t>- Did </a:t>
              </a:r>
              <a:r>
                <a:rPr lang="en-US" sz="1200" spc="-10" dirty="0">
                  <a:latin typeface="Futura-Condensed-Normal" pitchFamily="2" charset="0"/>
                  <a:cs typeface="Futura Condensed"/>
                </a:rPr>
                <a:t>anyone figure out how to add sound</a:t>
              </a:r>
              <a:r>
                <a:rPr lang="en-US" sz="1200" spc="-10" dirty="0" smtClean="0">
                  <a:latin typeface="Futura-Condensed-Normal" pitchFamily="2" charset="0"/>
                  <a:cs typeface="Futura Condensed"/>
                </a:rPr>
                <a:t>?</a:t>
              </a:r>
              <a:br>
                <a:rPr lang="en-US" sz="1200" spc="-10" dirty="0" smtClean="0">
                  <a:latin typeface="Futura-Condensed-Normal" pitchFamily="2" charset="0"/>
                  <a:cs typeface="Futura Condensed"/>
                </a:rPr>
              </a:br>
              <a:r>
                <a:rPr lang="en-US" sz="1200" spc="-10" dirty="0" smtClean="0">
                  <a:latin typeface="Futura-Condensed-Normal" pitchFamily="2" charset="0"/>
                  <a:cs typeface="Futura Condensed"/>
                </a:rPr>
                <a:t>- Did </a:t>
              </a:r>
              <a:r>
                <a:rPr lang="en-US" sz="1200" spc="-10" dirty="0">
                  <a:latin typeface="Futura-Condensed-Normal" pitchFamily="2" charset="0"/>
                  <a:cs typeface="Futura Condensed"/>
                </a:rPr>
                <a:t>anyone figure out how to change the </a:t>
              </a:r>
              <a:r>
                <a:rPr lang="en-US" sz="1200" spc="-10" dirty="0" smtClean="0">
                  <a:latin typeface="Futura-Condensed-Normal" pitchFamily="2" charset="0"/>
                  <a:cs typeface="Futura Condensed"/>
                </a:rPr>
                <a:t>background?</a:t>
              </a:r>
              <a:br>
                <a:rPr lang="en-US" sz="1200" spc="-10" dirty="0" smtClean="0">
                  <a:latin typeface="Futura-Condensed-Normal" pitchFamily="2" charset="0"/>
                  <a:cs typeface="Futura Condensed"/>
                </a:rPr>
              </a:br>
              <a:r>
                <a:rPr lang="en-US" sz="1200" spc="-10" dirty="0" smtClean="0">
                  <a:latin typeface="Futura-Condensed-Normal" pitchFamily="2" charset="0"/>
                  <a:cs typeface="Futura Condensed"/>
                </a:rPr>
                <a:t>- Did </a:t>
              </a:r>
              <a:r>
                <a:rPr lang="en-US" sz="1200" spc="-10" dirty="0">
                  <a:latin typeface="Futura-Condensed-Normal" pitchFamily="2" charset="0"/>
                  <a:cs typeface="Futura Condensed"/>
                </a:rPr>
                <a:t>anyone figure out how to </a:t>
              </a:r>
              <a:r>
                <a:rPr lang="en-US" sz="1200" spc="-10" dirty="0" smtClean="0">
                  <a:latin typeface="Futura-Condensed-Normal" pitchFamily="2" charset="0"/>
                  <a:cs typeface="Futura Condensed"/>
                </a:rPr>
                <a:t>get help with blocks?</a:t>
              </a: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4007796" y="2832776"/>
            <a:ext cx="3307404" cy="1142158"/>
            <a:chOff x="3992282" y="2832776"/>
            <a:chExt cx="3307404" cy="1142158"/>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Scratch Surprise Handout</a:t>
              </a:r>
            </a:p>
            <a:p>
              <a:pPr marL="171450" indent="-171450">
                <a:buFont typeface="Wingdings" charset="2"/>
                <a:buChar char="q"/>
              </a:pPr>
              <a:r>
                <a:rPr lang="en-US" sz="1200" dirty="0" smtClean="0">
                  <a:latin typeface="Futura-Condensed-Normal" pitchFamily="2" charset="0"/>
                  <a:cs typeface="Futura Condensed"/>
                </a:rPr>
                <a:t>Scratch Cards</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://scratch.mit.edu/help/</a:t>
              </a:r>
              <a:r>
                <a:rPr lang="en-US" sz="1200" dirty="0" smtClean="0">
                  <a:latin typeface="Futura-Condensed-Normal" pitchFamily="2" charset="0"/>
                  <a:cs typeface="Futura Condensed"/>
                </a:rPr>
                <a:t>cards</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4094681"/>
            <a:ext cx="3307404" cy="957492"/>
            <a:chOff x="3992282" y="2832776"/>
            <a:chExt cx="3307404" cy="957492"/>
          </a:xfrm>
        </p:grpSpPr>
        <p:sp>
          <p:nvSpPr>
            <p:cNvPr id="60" name="TextBox 59"/>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did you figure out? </a:t>
              </a:r>
            </a:p>
            <a:p>
              <a:pPr marL="171450" indent="-171450">
                <a:buFont typeface="Lucida Grande"/>
                <a:buChar char="+"/>
              </a:pPr>
              <a:r>
                <a:rPr lang="en-US" sz="1200" dirty="0" smtClean="0">
                  <a:latin typeface="Futura-Condensed-Normal" pitchFamily="2" charset="0"/>
                  <a:cs typeface="Futura Condensed"/>
                </a:rPr>
                <a:t>What do you want to know more about?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8891"/>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students know how to initiate a new project?</a:t>
              </a:r>
            </a:p>
            <a:p>
              <a:pPr marL="171450" indent="-171450">
                <a:buFont typeface="Lucida Grande"/>
                <a:buChar char="+"/>
              </a:pPr>
              <a:r>
                <a:rPr lang="en-US" sz="1200" dirty="0" smtClean="0">
                  <a:latin typeface="Futura-Condensed-Normal" pitchFamily="2" charset="0"/>
                  <a:cs typeface="Futura Condensed"/>
                </a:rPr>
                <a:t>Do students understand the basic mechanism of snapping Scratch blocks together?</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307625" y="659960"/>
            <a:ext cx="5914441" cy="1495139"/>
            <a:chOff x="1307625" y="659960"/>
            <a:chExt cx="5914441" cy="1495139"/>
          </a:xfrm>
        </p:grpSpPr>
        <p:sp>
          <p:nvSpPr>
            <p:cNvPr id="52" name="TextBox 51"/>
            <p:cNvSpPr txBox="1"/>
            <p:nvPr/>
          </p:nvSpPr>
          <p:spPr>
            <a:xfrm>
              <a:off x="1307625" y="659960"/>
              <a:ext cx="2815942" cy="584776"/>
            </a:xfrm>
            <a:prstGeom prst="rect">
              <a:avLst/>
            </a:prstGeom>
            <a:noFill/>
            <a:ln>
              <a:solidFill>
                <a:srgbClr val="FFFFFF"/>
              </a:solidFill>
            </a:ln>
          </p:spPr>
          <p:txBody>
            <a:bodyPr wrap="square" rtlCol="0">
              <a:spAutoFit/>
            </a:bodyPr>
            <a:lstStyle/>
            <a:p>
              <a:r>
                <a:rPr lang="en-US" sz="3200" dirty="0" smtClean="0">
                  <a:latin typeface="Futura-Condensed-Normal" pitchFamily="2" charset="0"/>
                  <a:cs typeface="Futura Condensed"/>
                </a:rPr>
                <a:t>SCRATCH SURPRISE</a:t>
              </a:r>
            </a:p>
          </p:txBody>
        </p:sp>
        <p:sp>
          <p:nvSpPr>
            <p:cNvPr id="10" name="TextBox 9"/>
            <p:cNvSpPr txBox="1"/>
            <p:nvPr/>
          </p:nvSpPr>
          <p:spPr>
            <a:xfrm>
              <a:off x="4222219" y="810024"/>
              <a:ext cx="2999847"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e</a:t>
              </a:r>
              <a:r>
                <a:rPr lang="en-US" sz="1200" dirty="0" smtClean="0">
                  <a:latin typeface="Futura-Condensed-Normal" pitchFamily="2" charset="0"/>
                  <a:cs typeface="Futura Condensed"/>
                </a:rPr>
                <a:t>ngage in an exploratory, hands-on experience with Scratch</a:t>
              </a:r>
              <a:endParaRPr lang="en-US" sz="1200" dirty="0">
                <a:latin typeface="Futura-Condensed-Normal" pitchFamily="2" charset="0"/>
                <a:cs typeface="Futura Condensed"/>
              </a:endParaRPr>
            </a:p>
          </p:txBody>
        </p:sp>
        <p:grpSp>
          <p:nvGrpSpPr>
            <p:cNvPr id="45" name="Group 44"/>
            <p:cNvGrpSpPr/>
            <p:nvPr/>
          </p:nvGrpSpPr>
          <p:grpSpPr>
            <a:xfrm>
              <a:off x="3669538" y="808959"/>
              <a:ext cx="442062" cy="1123360"/>
              <a:chOff x="2853673" y="794340"/>
              <a:chExt cx="442062" cy="1123360"/>
            </a:xfrm>
          </p:grpSpPr>
          <p:cxnSp>
            <p:nvCxnSpPr>
              <p:cNvPr id="46" name="Straight Connector 4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3005206" y="794757"/>
                <a:ext cx="69499" cy="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75" name="TextBox 74"/>
            <p:cNvSpPr txBox="1"/>
            <p:nvPr/>
          </p:nvSpPr>
          <p:spPr>
            <a:xfrm>
              <a:off x="2535517" y="1708823"/>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76" name="Picture 75"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9002" y="1768995"/>
              <a:ext cx="324022" cy="324022"/>
            </a:xfrm>
            <a:prstGeom prst="rect">
              <a:avLst/>
            </a:prstGeom>
          </p:spPr>
        </p:pic>
      </p:grpSp>
      <p:grpSp>
        <p:nvGrpSpPr>
          <p:cNvPr id="92" name="Group 91"/>
          <p:cNvGrpSpPr/>
          <p:nvPr/>
        </p:nvGrpSpPr>
        <p:grpSpPr>
          <a:xfrm>
            <a:off x="457995" y="7630731"/>
            <a:ext cx="6857205" cy="352518"/>
            <a:chOff x="457995" y="7630731"/>
            <a:chExt cx="6857205" cy="352518"/>
          </a:xfrm>
        </p:grpSpPr>
        <p:sp>
          <p:nvSpPr>
            <p:cNvPr id="93" name="TextBox 92"/>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4" name="Straight Connector 9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6" name="Straight Connector 95"/>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7" name="Group 96"/>
          <p:cNvGrpSpPr/>
          <p:nvPr/>
        </p:nvGrpSpPr>
        <p:grpSpPr>
          <a:xfrm>
            <a:off x="4104914" y="8217641"/>
            <a:ext cx="3117152" cy="1158779"/>
            <a:chOff x="3746748" y="8217641"/>
            <a:chExt cx="3475318" cy="1158779"/>
          </a:xfrm>
        </p:grpSpPr>
        <p:sp>
          <p:nvSpPr>
            <p:cNvPr id="98" name="TextBox 97"/>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9" name="Group 98"/>
            <p:cNvGrpSpPr/>
            <p:nvPr/>
          </p:nvGrpSpPr>
          <p:grpSpPr>
            <a:xfrm>
              <a:off x="4076948" y="8385986"/>
              <a:ext cx="3145118" cy="883399"/>
              <a:chOff x="3891832" y="8385983"/>
              <a:chExt cx="3321768" cy="883398"/>
            </a:xfrm>
          </p:grpSpPr>
          <p:cxnSp>
            <p:nvCxnSpPr>
              <p:cNvPr id="100" name="Straight Connector 99"/>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4" name="TextBox 103"/>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A major goal of this activity is to establish a culture of fearlessness, exploration, and peer collaboration. It is expected that students (and their teachers!) will not know everything ahead of </a:t>
            </a:r>
            <a:r>
              <a:rPr lang="en-US" sz="1200" dirty="0" smtClean="0">
                <a:latin typeface="Futura-Condensed-Normal" pitchFamily="2" charset="0"/>
                <a:cs typeface="Futura Condensed"/>
              </a:rPr>
              <a:t>time – and </a:t>
            </a:r>
            <a:r>
              <a:rPr lang="en-US" sz="1200" dirty="0">
                <a:latin typeface="Futura-Condensed-Normal" pitchFamily="2" charset="0"/>
                <a:cs typeface="Futura Condensed"/>
              </a:rPr>
              <a:t>the environment becomes a space where everyone is learning together.</a:t>
            </a:r>
          </a:p>
          <a:p>
            <a:pPr marL="171450" indent="-171450">
              <a:buFont typeface="Lucida Grande"/>
              <a:buChar char="+"/>
            </a:pPr>
            <a:r>
              <a:rPr lang="en-US" sz="1200" dirty="0" smtClean="0">
                <a:latin typeface="Futura-Condensed-Normal" pitchFamily="2" charset="0"/>
                <a:cs typeface="Futura Condensed"/>
              </a:rPr>
              <a:t>Make sure that your computers have the latest version of Flash to </a:t>
            </a:r>
            <a:r>
              <a:rPr lang="en-US" sz="1200" dirty="0">
                <a:latin typeface="Futura-Condensed-Normal" pitchFamily="2" charset="0"/>
                <a:cs typeface="Futura Condensed"/>
              </a:rPr>
              <a:t>run Scratch:</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helpx.adobe.com</a:t>
            </a:r>
            <a:r>
              <a:rPr lang="en-US" sz="1200" dirty="0">
                <a:latin typeface="Futura-Condensed-Normal" pitchFamily="2" charset="0"/>
                <a:cs typeface="Futura Condensed"/>
              </a:rPr>
              <a:t>/flash-</a:t>
            </a:r>
            <a:r>
              <a:rPr lang="en-US" sz="1200" dirty="0" err="1" smtClean="0">
                <a:latin typeface="Futura-Condensed-Normal" pitchFamily="2" charset="0"/>
                <a:cs typeface="Futura Condensed"/>
              </a:rPr>
              <a:t>player.html</a:t>
            </a:r>
            <a:endParaRPr lang="en-US" sz="1200" dirty="0">
              <a:latin typeface="Futura-Condensed-Normal" pitchFamily="2" charset="0"/>
              <a:cs typeface="Futura Condensed"/>
            </a:endParaRPr>
          </a:p>
        </p:txBody>
      </p:sp>
      <p:grpSp>
        <p:nvGrpSpPr>
          <p:cNvPr id="58" name="Group 57"/>
          <p:cNvGrpSpPr/>
          <p:nvPr/>
        </p:nvGrpSpPr>
        <p:grpSpPr>
          <a:xfrm>
            <a:off x="551130" y="325647"/>
            <a:ext cx="479582" cy="2460416"/>
            <a:chOff x="6742485" y="325647"/>
            <a:chExt cx="479582" cy="2460416"/>
          </a:xfrm>
        </p:grpSpPr>
        <p:sp>
          <p:nvSpPr>
            <p:cNvPr id="68" name="TextBox 67"/>
            <p:cNvSpPr txBox="1"/>
            <p:nvPr/>
          </p:nvSpPr>
          <p:spPr>
            <a:xfrm rot="5400000">
              <a:off x="5931227"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UIT 0  ACTIVITY</a:t>
              </a:r>
              <a:endParaRPr lang="en-US" sz="2400" dirty="0">
                <a:solidFill>
                  <a:schemeClr val="bg1"/>
                </a:solidFill>
                <a:latin typeface="Futura-Condensed-Normal" pitchFamily="2" charset="0"/>
                <a:cs typeface="Futura Condensed"/>
              </a:endParaRPr>
            </a:p>
          </p:txBody>
        </p:sp>
        <p:sp>
          <p:nvSpPr>
            <p:cNvPr id="69" name="Isosceles Triangle 68"/>
            <p:cNvSpPr/>
            <p:nvPr/>
          </p:nvSpPr>
          <p:spPr>
            <a:xfrm>
              <a:off x="6742485"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16</a:t>
            </a:r>
            <a:endParaRPr lang="en-US" dirty="0">
              <a:latin typeface="Futura-Condensed-Normal" pitchFamily="2" charset="0"/>
            </a:endParaRPr>
          </a:p>
        </p:txBody>
      </p:sp>
      <p:grpSp>
        <p:nvGrpSpPr>
          <p:cNvPr id="49" name="Group 48"/>
          <p:cNvGrpSpPr/>
          <p:nvPr/>
        </p:nvGrpSpPr>
        <p:grpSpPr>
          <a:xfrm>
            <a:off x="551129" y="0"/>
            <a:ext cx="493776" cy="2791968"/>
            <a:chOff x="551129" y="0"/>
            <a:chExt cx="493776" cy="2791968"/>
          </a:xfrm>
        </p:grpSpPr>
        <p:pic>
          <p:nvPicPr>
            <p:cNvPr id="50" name="Picture 49"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53" name="TextBox 52"/>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605635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4500" y="1612109"/>
            <a:ext cx="2348507" cy="1605068"/>
            <a:chOff x="519774" y="1631696"/>
            <a:chExt cx="2348507" cy="1605068"/>
          </a:xfrm>
        </p:grpSpPr>
        <p:sp>
          <p:nvSpPr>
            <p:cNvPr id="10" name="TextBox 9"/>
            <p:cNvSpPr txBox="1"/>
            <p:nvPr/>
          </p:nvSpPr>
          <p:spPr>
            <a:xfrm>
              <a:off x="613831" y="1631696"/>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CAN YOU MAKE THE SCRATCH CAT DO SOMETHING SURPRISING?</a:t>
              </a:r>
              <a:endParaRPr lang="en-US" sz="1200" dirty="0">
                <a:latin typeface="Futura-Condensed-Normal" pitchFamily="2" charset="0"/>
                <a:cs typeface="Futura Condensed"/>
              </a:endParaRPr>
            </a:p>
          </p:txBody>
        </p:sp>
        <p:sp>
          <p:nvSpPr>
            <p:cNvPr id="13" name="TextBox 12"/>
            <p:cNvSpPr txBox="1"/>
            <p:nvPr/>
          </p:nvSpPr>
          <p:spPr>
            <a:xfrm>
              <a:off x="519774" y="2405767"/>
              <a:ext cx="2348507" cy="830997"/>
            </a:xfrm>
            <a:prstGeom prst="rect">
              <a:avLst/>
            </a:prstGeom>
            <a:noFill/>
            <a:ln>
              <a:noFill/>
            </a:ln>
          </p:spPr>
          <p:txBody>
            <a:bodyPr wrap="square" rtlCol="0">
              <a:spAutoFit/>
            </a:bodyPr>
            <a:lstStyle/>
            <a:p>
              <a:pPr algn="just"/>
              <a:r>
                <a:rPr lang="en-US" sz="1200" dirty="0" smtClean="0">
                  <a:latin typeface="Futura-Condensed-Normal" pitchFamily="2" charset="0"/>
                  <a:cs typeface="Futura Condensed"/>
                </a:rPr>
                <a:t>In this activity, you will create a new project with Scratch and explore different Scratch blocks to make the cat do something surprising! What will you create? </a:t>
              </a:r>
              <a:endParaRPr lang="en-US" sz="1200" dirty="0">
                <a:latin typeface="Futura-Condensed-Normal" pitchFamily="2" charset="0"/>
                <a:cs typeface="Futura Condensed"/>
              </a:endParaRPr>
            </a:p>
          </p:txBody>
        </p:sp>
      </p:grpSp>
      <p:grpSp>
        <p:nvGrpSpPr>
          <p:cNvPr id="18" name="Group 17"/>
          <p:cNvGrpSpPr/>
          <p:nvPr/>
        </p:nvGrpSpPr>
        <p:grpSpPr>
          <a:xfrm>
            <a:off x="428357" y="3857808"/>
            <a:ext cx="2969349" cy="3819080"/>
            <a:chOff x="441661" y="3857808"/>
            <a:chExt cx="2969349" cy="3819080"/>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3482636"/>
              <a:chOff x="499401" y="4194252"/>
              <a:chExt cx="2885167" cy="3482636"/>
            </a:xfrm>
          </p:grpSpPr>
          <p:sp>
            <p:nvSpPr>
              <p:cNvPr id="14" name="TextBox 13"/>
              <p:cNvSpPr txBox="1"/>
              <p:nvPr/>
            </p:nvSpPr>
            <p:spPr>
              <a:xfrm>
                <a:off x="499401" y="4232868"/>
                <a:ext cx="2885167" cy="3444020"/>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Scratch website: http://scratch.mit.edu </a:t>
                </a:r>
                <a:endParaRPr lang="en-US" sz="1200" dirty="0">
                  <a:latin typeface="Futura-Condensed-Normal" pitchFamily="2" charset="0"/>
                  <a:cs typeface="Futura Condensed"/>
                </a:endParaRPr>
              </a:p>
              <a:p>
                <a:pPr marL="171450" indent="-171450">
                  <a:lnSpc>
                    <a:spcPct val="130000"/>
                  </a:lnSpc>
                  <a:buFont typeface="Wingdings" charset="2"/>
                  <a:buChar char="q"/>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Sign into your account.</a:t>
                </a:r>
                <a:endParaRPr lang="en-US" sz="1200" dirty="0">
                  <a:latin typeface="Futura-Condensed-Normal" pitchFamily="2" charset="0"/>
                  <a:cs typeface="Futura Condensed"/>
                </a:endParaRPr>
              </a:p>
              <a:p>
                <a:pPr marL="171450" indent="-171450">
                  <a:lnSpc>
                    <a:spcPct val="130000"/>
                  </a:lnSpc>
                  <a:buFont typeface="Wingdings" charset="2"/>
                  <a:buChar char="q"/>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Click on the “Create” tab located at the top</a:t>
                </a:r>
                <a:r>
                  <a:rPr lang="en-US" sz="1200" dirty="0">
                    <a:latin typeface="Futura-Condensed-Normal" pitchFamily="2" charset="0"/>
                    <a:cs typeface="Futura Condensed"/>
                  </a:rPr>
                  <a:t> </a:t>
                </a:r>
                <a:r>
                  <a:rPr lang="en-US" sz="1200" dirty="0" smtClean="0">
                    <a:latin typeface="Futura-Condensed-Normal" pitchFamily="2" charset="0"/>
                    <a:cs typeface="Futura Condensed"/>
                  </a:rPr>
                  <a:t>left of the browser to start a new project. </a:t>
                </a:r>
              </a:p>
              <a:p>
                <a:pPr marL="171450" indent="-171450">
                  <a:lnSpc>
                    <a:spcPct val="130000"/>
                  </a:lnSpc>
                  <a:buFont typeface="Wingdings" charset="2"/>
                  <a:buChar char="q"/>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Time to explore! Try clicking on different parts of the Scratch interface to see what happens.</a:t>
                </a:r>
              </a:p>
              <a:p>
                <a:pPr marL="171450" indent="-171450">
                  <a:lnSpc>
                    <a:spcPct val="130000"/>
                  </a:lnSpc>
                  <a:buFont typeface="Wingdings" charset="2"/>
                  <a:buChar char="q"/>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Play with different Scratch blocks! Drag and drop Scratch blocks into the scripting area. Experiment by clicking on each block to see what they do or try snapping blocks together.</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9" name="Straight Arrow Connector 48"/>
          <p:cNvCxnSpPr/>
          <p:nvPr/>
        </p:nvCxnSpPr>
        <p:spPr>
          <a:xfrm>
            <a:off x="2364977" y="3087312"/>
            <a:ext cx="857366"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 name="Picture 4" descr="Screen Shot 2014-06-13 at 2.30.35 PM.png"/>
          <p:cNvPicPr>
            <a:picLocks noChangeAspect="1"/>
          </p:cNvPicPr>
          <p:nvPr/>
        </p:nvPicPr>
        <p:blipFill rotWithShape="1">
          <a:blip r:embed="rId3">
            <a:extLst>
              <a:ext uri="{28A0092B-C50C-407E-A947-70E740481C1C}">
                <a14:useLocalDpi xmlns:a14="http://schemas.microsoft.com/office/drawing/2010/main" xmlns="" val="0"/>
              </a:ext>
            </a:extLst>
          </a:blip>
          <a:srcRect r="36862"/>
          <a:stretch/>
        </p:blipFill>
        <p:spPr>
          <a:xfrm>
            <a:off x="3977065" y="4414059"/>
            <a:ext cx="2990579" cy="412391"/>
          </a:xfrm>
          <a:prstGeom prst="rect">
            <a:avLst/>
          </a:prstGeom>
        </p:spPr>
      </p:pic>
      <p:grpSp>
        <p:nvGrpSpPr>
          <p:cNvPr id="63" name="Group 62"/>
          <p:cNvGrpSpPr/>
          <p:nvPr/>
        </p:nvGrpSpPr>
        <p:grpSpPr>
          <a:xfrm flipV="1">
            <a:off x="2452569" y="5006121"/>
            <a:ext cx="910198" cy="598959"/>
            <a:chOff x="2105722" y="4643957"/>
            <a:chExt cx="467395" cy="1323418"/>
          </a:xfrm>
        </p:grpSpPr>
        <p:cxnSp>
          <p:nvCxnSpPr>
            <p:cNvPr id="64" name="Straight Arrow Connector 63"/>
            <p:cNvCxnSpPr/>
            <p:nvPr/>
          </p:nvCxnSpPr>
          <p:spPr>
            <a:xfrm flipV="1">
              <a:off x="2105722" y="4649428"/>
              <a:ext cx="467395"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2569026" y="4643957"/>
              <a:ext cx="0" cy="1323418"/>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56" name="Picture 55" descr="Screen Shot 2014-06-13 at 2.43.55 P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48124" y="755849"/>
            <a:ext cx="3676562" cy="2808704"/>
          </a:xfrm>
          <a:prstGeom prst="rect">
            <a:avLst/>
          </a:prstGeom>
        </p:spPr>
      </p:pic>
      <p:pic>
        <p:nvPicPr>
          <p:cNvPr id="20" name="Picture 19" descr="Screen Shot 2014-06-13 at 8.14.04 P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648124" y="5295719"/>
            <a:ext cx="3676562" cy="2298466"/>
          </a:xfrm>
          <a:prstGeom prst="rect">
            <a:avLst/>
          </a:prstGeom>
        </p:spPr>
      </p:pic>
      <p:pic>
        <p:nvPicPr>
          <p:cNvPr id="24" name="Picture 23" descr="Screen Shot 2014-06-13 at 8.18.37 PM.png"/>
          <p:cNvPicPr>
            <a:picLocks noChangeAspect="1"/>
          </p:cNvPicPr>
          <p:nvPr/>
        </p:nvPicPr>
        <p:blipFill rotWithShape="1">
          <a:blip r:embed="rId6">
            <a:extLst>
              <a:ext uri="{28A0092B-C50C-407E-A947-70E740481C1C}">
                <a14:useLocalDpi xmlns:a14="http://schemas.microsoft.com/office/drawing/2010/main" xmlns="" val="0"/>
              </a:ext>
            </a:extLst>
          </a:blip>
          <a:srcRect l="33981" t="13753" r="35483" b="58892"/>
          <a:stretch/>
        </p:blipFill>
        <p:spPr>
          <a:xfrm>
            <a:off x="3648124" y="7794854"/>
            <a:ext cx="3676562" cy="2058432"/>
          </a:xfrm>
          <a:prstGeom prst="rect">
            <a:avLst/>
          </a:prstGeom>
        </p:spPr>
      </p:pic>
      <p:grpSp>
        <p:nvGrpSpPr>
          <p:cNvPr id="60" name="Group 59"/>
          <p:cNvGrpSpPr/>
          <p:nvPr/>
        </p:nvGrpSpPr>
        <p:grpSpPr>
          <a:xfrm>
            <a:off x="2049568" y="7524063"/>
            <a:ext cx="1578831" cy="407575"/>
            <a:chOff x="3178062" y="7831295"/>
            <a:chExt cx="368668" cy="725140"/>
          </a:xfrm>
        </p:grpSpPr>
        <p:grpSp>
          <p:nvGrpSpPr>
            <p:cNvPr id="61" name="Group 60"/>
            <p:cNvGrpSpPr/>
            <p:nvPr/>
          </p:nvGrpSpPr>
          <p:grpSpPr>
            <a:xfrm>
              <a:off x="3178062" y="7831295"/>
              <a:ext cx="184902" cy="725132"/>
              <a:chOff x="2206661" y="5010365"/>
              <a:chExt cx="381786" cy="306585"/>
            </a:xfrm>
          </p:grpSpPr>
          <p:cxnSp>
            <p:nvCxnSpPr>
              <p:cNvPr id="66" name="Straight Arrow Connector 65"/>
              <p:cNvCxnSpPr/>
              <p:nvPr/>
            </p:nvCxnSpPr>
            <p:spPr>
              <a:xfrm>
                <a:off x="2206661" y="5010365"/>
                <a:ext cx="38178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571281" y="5010365"/>
                <a:ext cx="0" cy="306585"/>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2" name="Straight Arrow Connector 61"/>
            <p:cNvCxnSpPr/>
            <p:nvPr/>
          </p:nvCxnSpPr>
          <p:spPr>
            <a:xfrm>
              <a:off x="3354022" y="8556435"/>
              <a:ext cx="192708"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2782512" y="5928995"/>
            <a:ext cx="845887" cy="399019"/>
            <a:chOff x="2782512" y="5928995"/>
            <a:chExt cx="845887" cy="399019"/>
          </a:xfrm>
        </p:grpSpPr>
        <p:cxnSp>
          <p:nvCxnSpPr>
            <p:cNvPr id="57" name="Straight Arrow Connector 56"/>
            <p:cNvCxnSpPr/>
            <p:nvPr/>
          </p:nvCxnSpPr>
          <p:spPr>
            <a:xfrm>
              <a:off x="2782512" y="6328013"/>
              <a:ext cx="577407"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3359919" y="5928995"/>
              <a:ext cx="0" cy="399019"/>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354997" y="5928995"/>
              <a:ext cx="273402"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V="1">
            <a:off x="5588509" y="4831372"/>
            <a:ext cx="0" cy="200041"/>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344108" y="5026490"/>
            <a:ext cx="22476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634713" y="443435"/>
            <a:ext cx="587627" cy="1336089"/>
            <a:chOff x="2634713" y="443435"/>
            <a:chExt cx="587627" cy="1336089"/>
          </a:xfrm>
        </p:grpSpPr>
        <p:grpSp>
          <p:nvGrpSpPr>
            <p:cNvPr id="40" name="Group 39"/>
            <p:cNvGrpSpPr/>
            <p:nvPr/>
          </p:nvGrpSpPr>
          <p:grpSpPr>
            <a:xfrm>
              <a:off x="2634713" y="443435"/>
              <a:ext cx="587625" cy="1336089"/>
              <a:chOff x="2207974" y="4643960"/>
              <a:chExt cx="355163" cy="656327"/>
            </a:xfrm>
          </p:grpSpPr>
          <p:cxnSp>
            <p:nvCxnSpPr>
              <p:cNvPr id="46" name="Straight Arrow Connector 45"/>
              <p:cNvCxnSpPr/>
              <p:nvPr/>
            </p:nvCxnSpPr>
            <p:spPr>
              <a:xfrm>
                <a:off x="2207974" y="4646880"/>
                <a:ext cx="355162"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3" name="Straight Arrow Connector 42"/>
            <p:cNvCxnSpPr/>
            <p:nvPr/>
          </p:nvCxnSpPr>
          <p:spPr>
            <a:xfrm>
              <a:off x="2634715"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457200" y="645341"/>
            <a:ext cx="2815942" cy="584776"/>
          </a:xfrm>
          <a:prstGeom prst="rect">
            <a:avLst/>
          </a:prstGeom>
          <a:noFill/>
          <a:ln>
            <a:solidFill>
              <a:srgbClr val="FFFFFF"/>
            </a:solidFill>
          </a:ln>
        </p:spPr>
        <p:txBody>
          <a:bodyPr wrap="square" rtlCol="0">
            <a:spAutoFit/>
          </a:bodyPr>
          <a:lstStyle/>
          <a:p>
            <a:r>
              <a:rPr lang="en-US" sz="3200" dirty="0" smtClean="0">
                <a:latin typeface="Futura-Condensed-Normal" pitchFamily="2" charset="0"/>
                <a:cs typeface="Futura Condensed"/>
              </a:rPr>
              <a:t>SCRATCH SURPRISE</a:t>
            </a:r>
          </a:p>
        </p:txBody>
      </p:sp>
    </p:spTree>
    <p:extLst>
      <p:ext uri="{BB962C8B-B14F-4D97-AF65-F5344CB8AC3E}">
        <p14:creationId xmlns:p14="http://schemas.microsoft.com/office/powerpoint/2010/main" xmlns="" val="1504201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07796" y="2832530"/>
            <a:ext cx="3307404" cy="1142404"/>
            <a:chOff x="3992282" y="2832530"/>
            <a:chExt cx="3307404" cy="1142404"/>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Scratch Studio</a:t>
              </a:r>
              <a:r>
                <a:rPr lang="en-US" sz="1200" dirty="0">
                  <a:latin typeface="Futura-Condensed-Normal" pitchFamily="2" charset="0"/>
                  <a:cs typeface="Futura Condensed"/>
                </a:rPr>
                <a:t> </a:t>
              </a:r>
              <a:r>
                <a:rPr lang="en-US" sz="1200" dirty="0" smtClean="0">
                  <a:latin typeface="Futura-Condensed-Normal" pitchFamily="2" charset="0"/>
                  <a:cs typeface="Futura Condensed"/>
                </a:rPr>
                <a:t>handout</a:t>
              </a:r>
            </a:p>
            <a:p>
              <a:pPr marL="171450" indent="-171450">
                <a:buFont typeface="Wingdings" charset="2"/>
                <a:buChar char="q"/>
              </a:pPr>
              <a:r>
                <a:rPr lang="en-US" sz="1200" dirty="0" smtClean="0">
                  <a:latin typeface="Futura-Condensed-Normal" pitchFamily="2" charset="0"/>
                  <a:cs typeface="Futura Condensed"/>
                </a:rPr>
                <a:t>Scratch Surprise studio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/studios/460431</a:t>
              </a:r>
            </a:p>
          </p:txBody>
        </p:sp>
        <p:sp>
          <p:nvSpPr>
            <p:cNvPr id="19" name="TextBox 18"/>
            <p:cNvSpPr txBox="1"/>
            <p:nvPr/>
          </p:nvSpPr>
          <p:spPr>
            <a:xfrm>
              <a:off x="3992282" y="2832530"/>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2617"/>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57995" y="2832530"/>
            <a:ext cx="3324338" cy="4004725"/>
            <a:chOff x="422410" y="2832530"/>
            <a:chExt cx="3324338" cy="4004725"/>
          </a:xfrm>
        </p:grpSpPr>
        <p:sp>
          <p:nvSpPr>
            <p:cNvPr id="14" name="TextBox 13"/>
            <p:cNvSpPr txBox="1"/>
            <p:nvPr/>
          </p:nvSpPr>
          <p:spPr>
            <a:xfrm>
              <a:off x="515544" y="3328603"/>
              <a:ext cx="3231204" cy="3508652"/>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Scratch studios are one way to collect and organize Scratch projects online. In this activity, help students understand what studios are and how to add a project to a studio</a:t>
              </a:r>
              <a:r>
                <a:rPr lang="en-US" sz="1200" spc="-20" dirty="0">
                  <a:latin typeface="Futura-Condensed-Normal" pitchFamily="2" charset="0"/>
                  <a:cs typeface="Futura Condensed"/>
                </a:rPr>
                <a:t>. Optionally</a:t>
              </a:r>
              <a:r>
                <a:rPr lang="en-US" sz="1200" spc="-20" dirty="0" smtClean="0">
                  <a:latin typeface="Futura-Condensed-Normal" pitchFamily="2" charset="0"/>
                  <a:cs typeface="Futura Condensed"/>
                </a:rPr>
                <a:t>, have </a:t>
              </a:r>
              <a:r>
                <a:rPr lang="en-US" sz="1200" spc="-20" dirty="0">
                  <a:latin typeface="Futura-Condensed-Normal" pitchFamily="2" charset="0"/>
                  <a:cs typeface="Futura Condensed"/>
                </a:rPr>
                <a:t>the </a:t>
              </a:r>
              <a:r>
                <a:rPr lang="en-US" sz="1200" spc="-20" dirty="0" smtClean="0">
                  <a:latin typeface="Futura-Condensed-Normal" pitchFamily="2" charset="0"/>
                  <a:cs typeface="Futura Condensed"/>
                </a:rPr>
                <a:t>Scratch Studio handout</a:t>
              </a:r>
              <a:r>
                <a:rPr lang="en-US" sz="1200" i="1" spc="-20" dirty="0" smtClean="0">
                  <a:latin typeface="Futura-Condensed-Normal" pitchFamily="2" charset="0"/>
                  <a:cs typeface="Futura Condensed"/>
                </a:rPr>
                <a:t> </a:t>
              </a:r>
              <a:r>
                <a:rPr lang="en-US" sz="1200" spc="-20" dirty="0" smtClean="0">
                  <a:latin typeface="Futura-Condensed-Normal" pitchFamily="2" charset="0"/>
                  <a:cs typeface="Futura Condensed"/>
                </a:rPr>
                <a:t>available </a:t>
              </a:r>
              <a:r>
                <a:rPr lang="en-US" sz="1200" spc="-20" dirty="0">
                  <a:latin typeface="Futura-Condensed-Normal" pitchFamily="2" charset="0"/>
                  <a:cs typeface="Futura Condensed"/>
                </a:rPr>
                <a:t>to guide students.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First, have students navigate to the Scratch website and sign in to their accounts. Next, help students find the Scratch Surprise studio or a class studio you’ve created. Then, let students share their </a:t>
              </a:r>
              <a:r>
                <a:rPr lang="en-US" sz="1200" dirty="0">
                  <a:latin typeface="Futura-Condensed-Normal" pitchFamily="2" charset="0"/>
                  <a:cs typeface="Futura Condensed"/>
                </a:rPr>
                <a:t>Scratch Surprise</a:t>
              </a:r>
              <a:r>
                <a:rPr lang="en-US" sz="1200" i="1" dirty="0">
                  <a:latin typeface="Futura-Condensed-Normal" pitchFamily="2" charset="0"/>
                  <a:cs typeface="Futura Condensed"/>
                </a:rPr>
                <a:t> </a:t>
              </a:r>
              <a:r>
                <a:rPr lang="en-US" sz="1200" dirty="0" smtClean="0">
                  <a:latin typeface="Futura-Condensed-Normal" pitchFamily="2" charset="0"/>
                  <a:cs typeface="Futura Condensed"/>
                </a:rPr>
                <a:t>explorations with others by adding their programs to the studio.</a:t>
              </a:r>
              <a:endParaRPr lang="en-US" sz="600" dirty="0" smtClean="0">
                <a:latin typeface="Futura-Condensed-Normal" pitchFamily="2" charset="0"/>
                <a:cs typeface="Futura Condensed"/>
              </a:endParaRPr>
            </a:p>
            <a:p>
              <a:pPr algn="just"/>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students to investigate other projects in the studio. Invite them to add a comment on the project page of two projects in the collection that they find particularly interesting or inspiring. Engage the group in a discussion about how </a:t>
              </a:r>
              <a:r>
                <a:rPr lang="en-US" sz="1200" dirty="0">
                  <a:latin typeface="Futura-Condensed-Normal" pitchFamily="2" charset="0"/>
                  <a:cs typeface="Futura Condensed"/>
                </a:rPr>
                <a:t>to give appropriate and purposeful feedback.</a:t>
              </a:r>
            </a:p>
            <a:p>
              <a:pPr marL="171450" indent="-171450" algn="just">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a:t>
              </a:r>
              <a:r>
                <a:rPr lang="en-US" sz="1200" dirty="0" smtClean="0">
                  <a:latin typeface="Futura-Condensed-Normal" pitchFamily="2" charset="0"/>
                  <a:cs typeface="Futura Condensed"/>
                </a:rPr>
                <a:t>their creative explorations by </a:t>
              </a:r>
              <a:r>
                <a:rPr lang="en-US" sz="1200" dirty="0">
                  <a:latin typeface="Futura-Condensed-Normal" pitchFamily="2" charset="0"/>
                  <a:cs typeface="Futura Condensed"/>
                </a:rPr>
                <a:t>responding to the reflection prompts in their design journals or in a group discussion</a:t>
              </a:r>
              <a:r>
                <a:rPr lang="en-US" sz="1200" dirty="0" smtClean="0">
                  <a:latin typeface="Futura-Condensed-Normal" pitchFamily="2" charset="0"/>
                  <a:cs typeface="Futura Condensed"/>
                </a:rPr>
                <a:t>. </a:t>
              </a:r>
              <a:endParaRPr lang="en-US" sz="1200" dirty="0">
                <a:latin typeface="Futura-Condensed-Normal" pitchFamily="2" charset="0"/>
                <a:cs typeface="Futura Condensed"/>
              </a:endParaRPr>
            </a:p>
          </p:txBody>
        </p:sp>
        <p:sp>
          <p:nvSpPr>
            <p:cNvPr id="81" name="TextBox 80"/>
            <p:cNvSpPr txBox="1"/>
            <p:nvPr/>
          </p:nvSpPr>
          <p:spPr>
            <a:xfrm>
              <a:off x="422410" y="2832530"/>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82" name="Straight Connector 81"/>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4000925" y="5675134"/>
            <a:ext cx="3307404" cy="957492"/>
            <a:chOff x="3992282" y="2832776"/>
            <a:chExt cx="3307404" cy="957492"/>
          </a:xfrm>
        </p:grpSpPr>
        <p:sp>
          <p:nvSpPr>
            <p:cNvPr id="89" name="TextBox 88"/>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students successfully add their projects to the studio?</a:t>
              </a:r>
            </a:p>
            <a:p>
              <a:pPr marL="171450" indent="-171450">
                <a:buFont typeface="Lucida Grande"/>
                <a:buChar char="+"/>
              </a:pPr>
              <a:r>
                <a:rPr lang="en-US" sz="1200" dirty="0" smtClean="0">
                  <a:latin typeface="Futura-Condensed-Normal" pitchFamily="2" charset="0"/>
                  <a:cs typeface="Futura Condensed"/>
                </a:rPr>
                <a:t>Did students comment appropriately on others’ work?</a:t>
              </a:r>
              <a:endParaRPr lang="en-US" sz="1200" dirty="0">
                <a:latin typeface="Futura-Condensed-Normal" pitchFamily="2" charset="0"/>
                <a:cs typeface="Futura Condensed"/>
              </a:endParaRPr>
            </a:p>
          </p:txBody>
        </p:sp>
        <p:sp>
          <p:nvSpPr>
            <p:cNvPr id="90" name="TextBox 89"/>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1" name="Straight Connector 9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4000925" y="4085837"/>
            <a:ext cx="3307404" cy="1511490"/>
            <a:chOff x="3992282" y="2832776"/>
            <a:chExt cx="3307404" cy="1511490"/>
          </a:xfrm>
        </p:grpSpPr>
        <p:sp>
          <p:nvSpPr>
            <p:cNvPr id="93" name="TextBox 92"/>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are Scratch studios for?</a:t>
              </a:r>
            </a:p>
            <a:p>
              <a:pPr marL="171450" indent="-171450">
                <a:buFont typeface="Lucida Grande"/>
                <a:buChar char="+"/>
              </a:pPr>
              <a:r>
                <a:rPr lang="en-US" sz="1200" dirty="0" smtClean="0">
                  <a:latin typeface="Futura-Condensed-Normal" pitchFamily="2" charset="0"/>
                  <a:cs typeface="Futura Condensed"/>
                </a:rPr>
                <a:t>What did you find interesting or inspiring about looking at other projects?</a:t>
              </a:r>
            </a:p>
            <a:p>
              <a:pPr marL="171450" indent="-171450">
                <a:buFont typeface="Lucida Grande"/>
                <a:buChar char="+"/>
              </a:pPr>
              <a:r>
                <a:rPr lang="en-US" sz="1200" dirty="0" smtClean="0">
                  <a:latin typeface="Futura-Condensed-Normal" pitchFamily="2" charset="0"/>
                  <a:cs typeface="Futura Condensed"/>
                </a:rPr>
                <a:t>What two comments did you share?</a:t>
              </a:r>
            </a:p>
            <a:p>
              <a:pPr marL="171450" indent="-171450">
                <a:buFont typeface="Lucida Grande"/>
                <a:buChar char="+"/>
              </a:pPr>
              <a:r>
                <a:rPr lang="en-US" sz="1200" dirty="0" smtClean="0">
                  <a:latin typeface="Futura-Condensed-Normal" pitchFamily="2" charset="0"/>
                  <a:cs typeface="Futura Condensed"/>
                </a:rPr>
                <a:t>What is “good” feedback?</a:t>
              </a:r>
              <a:endParaRPr lang="en-US" sz="1200" dirty="0">
                <a:latin typeface="Futura-Condensed-Normal" pitchFamily="2" charset="0"/>
                <a:cs typeface="Futura Condensed"/>
              </a:endParaRPr>
            </a:p>
          </p:txBody>
        </p:sp>
        <p:sp>
          <p:nvSpPr>
            <p:cNvPr id="94" name="TextBox 9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95" name="Straight Connector 9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57995" y="7630731"/>
            <a:ext cx="6857205" cy="352518"/>
            <a:chOff x="457995" y="7630731"/>
            <a:chExt cx="6857205" cy="352518"/>
          </a:xfrm>
        </p:grpSpPr>
        <p:sp>
          <p:nvSpPr>
            <p:cNvPr id="66" name="TextBox 65"/>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67" name="Straight Connector 66"/>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69" name="Straight Connector 68"/>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104914" y="8217641"/>
            <a:ext cx="3117152" cy="1158779"/>
            <a:chOff x="3746748" y="8217641"/>
            <a:chExt cx="3475318" cy="1158779"/>
          </a:xfrm>
        </p:grpSpPr>
        <p:sp>
          <p:nvSpPr>
            <p:cNvPr id="71" name="TextBox 70"/>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72" name="Group 71"/>
            <p:cNvGrpSpPr/>
            <p:nvPr/>
          </p:nvGrpSpPr>
          <p:grpSpPr>
            <a:xfrm>
              <a:off x="4076948" y="8385986"/>
              <a:ext cx="3145118" cy="883399"/>
              <a:chOff x="3891832" y="8385983"/>
              <a:chExt cx="3321768" cy="883398"/>
            </a:xfrm>
          </p:grpSpPr>
          <p:cxnSp>
            <p:nvCxnSpPr>
              <p:cNvPr id="75" name="Straight Connector 7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86" name="TextBox 85"/>
          <p:cNvSpPr txBox="1"/>
          <p:nvPr/>
        </p:nvSpPr>
        <p:spPr>
          <a:xfrm>
            <a:off x="551129" y="8142739"/>
            <a:ext cx="3231204" cy="1015663"/>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Create your own studio(s) to collect student </a:t>
            </a:r>
            <a:r>
              <a:rPr lang="en-US" sz="1200" dirty="0" smtClean="0">
                <a:latin typeface="Futura-Condensed-Normal" pitchFamily="2" charset="0"/>
                <a:cs typeface="Futura Condensed"/>
              </a:rPr>
              <a:t>work. </a:t>
            </a:r>
            <a:r>
              <a:rPr lang="en-US" sz="1200" dirty="0">
                <a:latin typeface="Futura-Condensed-Normal" pitchFamily="2" charset="0"/>
                <a:cs typeface="Futura Condensed"/>
              </a:rPr>
              <a:t>Start a class Scratch Surprise studio </a:t>
            </a:r>
            <a:r>
              <a:rPr lang="en-US" sz="1200" dirty="0" smtClean="0">
                <a:latin typeface="Futura-Condensed-Normal" pitchFamily="2" charset="0"/>
                <a:cs typeface="Futura Condensed"/>
              </a:rPr>
              <a:t>using your </a:t>
            </a:r>
            <a:r>
              <a:rPr lang="en-US" sz="1200" dirty="0">
                <a:latin typeface="Futura-Condensed-Normal" pitchFamily="2" charset="0"/>
                <a:cs typeface="Futura Condensed"/>
              </a:rPr>
              <a:t>Scratch account and then give students the studio link to “turn in” projects. Create one dedicated studio to gather all class projects or distribute activities across separate studios to track student progress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2" name="Group 1"/>
          <p:cNvGrpSpPr/>
          <p:nvPr/>
        </p:nvGrpSpPr>
        <p:grpSpPr>
          <a:xfrm>
            <a:off x="1300827" y="647673"/>
            <a:ext cx="5913646" cy="1493030"/>
            <a:chOff x="457995" y="647673"/>
            <a:chExt cx="5913646" cy="1493030"/>
          </a:xfrm>
        </p:grpSpPr>
        <p:sp>
          <p:nvSpPr>
            <p:cNvPr id="10" name="TextBox 9"/>
            <p:cNvSpPr txBox="1"/>
            <p:nvPr/>
          </p:nvSpPr>
          <p:spPr>
            <a:xfrm>
              <a:off x="3371794" y="795405"/>
              <a:ext cx="2999847"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able to add a project to a studio</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able to post comments on other Scratch projects</a:t>
              </a:r>
            </a:p>
          </p:txBody>
        </p:sp>
        <p:sp>
          <p:nvSpPr>
            <p:cNvPr id="102" name="TextBox 101"/>
            <p:cNvSpPr txBox="1"/>
            <p:nvPr/>
          </p:nvSpPr>
          <p:spPr>
            <a:xfrm>
              <a:off x="457995" y="647673"/>
              <a:ext cx="2815942" cy="615553"/>
            </a:xfrm>
            <a:prstGeom prst="rect">
              <a:avLst/>
            </a:prstGeom>
            <a:noFill/>
          </p:spPr>
          <p:txBody>
            <a:bodyPr wrap="square" rtlCol="0">
              <a:spAutoFit/>
            </a:bodyPr>
            <a:lstStyle/>
            <a:p>
              <a:r>
                <a:rPr lang="en-US" sz="3400" dirty="0" smtClean="0">
                  <a:latin typeface="Futura-Condensed-Normal" pitchFamily="2" charset="0"/>
                  <a:cs typeface="Futura Condensed"/>
                </a:rPr>
                <a:t>SCRATCH STUDIO</a:t>
              </a:r>
            </a:p>
          </p:txBody>
        </p:sp>
        <p:grpSp>
          <p:nvGrpSpPr>
            <p:cNvPr id="87" name="Group 86"/>
            <p:cNvGrpSpPr/>
            <p:nvPr/>
          </p:nvGrpSpPr>
          <p:grpSpPr>
            <a:xfrm>
              <a:off x="2819113" y="794340"/>
              <a:ext cx="442062" cy="1123360"/>
              <a:chOff x="2853673" y="794340"/>
              <a:chExt cx="442062" cy="1123360"/>
            </a:xfrm>
          </p:grpSpPr>
          <p:cxnSp>
            <p:nvCxnSpPr>
              <p:cNvPr id="96" name="Straight Connector 9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1685092" y="1694427"/>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a:latin typeface="Futura-Condensed-Normal" pitchFamily="2" charset="0"/>
                  <a:cs typeface="Futura Condensed"/>
                </a:rPr>
                <a:t>5</a:t>
              </a:r>
              <a:r>
                <a:rPr lang="en-US" sz="1000" dirty="0" smtClean="0">
                  <a:latin typeface="Futura-Condensed-Normal" pitchFamily="2" charset="0"/>
                  <a:cs typeface="Futura Condensed"/>
                </a:rPr>
                <a:t>–</a:t>
              </a:r>
              <a:r>
                <a:rPr lang="en-US" sz="1000" dirty="0">
                  <a:latin typeface="Futura-Condensed-Normal" pitchFamily="2" charset="0"/>
                  <a:cs typeface="Futura Condensed"/>
                </a:rPr>
                <a:t>1</a:t>
              </a:r>
              <a:r>
                <a:rPr lang="en-US" sz="1000" dirty="0" smtClean="0">
                  <a:latin typeface="Futura-Condensed-Normal" pitchFamily="2" charset="0"/>
                  <a:cs typeface="Futura Condensed"/>
                </a:rPr>
                <a:t>5 MINUTES</a:t>
              </a:r>
            </a:p>
          </p:txBody>
        </p:sp>
        <p:pic>
          <p:nvPicPr>
            <p:cNvPr id="101" name="Picture 100" descr="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574"/>
              <a:ext cx="329184" cy="329184"/>
            </a:xfrm>
            <a:prstGeom prst="rect">
              <a:avLst/>
            </a:prstGeom>
          </p:spPr>
        </p:pic>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18</a:t>
            </a:r>
            <a:endParaRPr lang="en-US" dirty="0">
              <a:latin typeface="Futura-Condensed-Normal" pitchFamily="2" charset="0"/>
            </a:endParaRPr>
          </a:p>
        </p:txBody>
      </p:sp>
      <p:grpSp>
        <p:nvGrpSpPr>
          <p:cNvPr id="46" name="Group 45"/>
          <p:cNvGrpSpPr/>
          <p:nvPr/>
        </p:nvGrpSpPr>
        <p:grpSpPr>
          <a:xfrm>
            <a:off x="551129" y="0"/>
            <a:ext cx="493776" cy="2791968"/>
            <a:chOff x="551129" y="0"/>
            <a:chExt cx="493776" cy="2791968"/>
          </a:xfrm>
        </p:grpSpPr>
        <p:pic>
          <p:nvPicPr>
            <p:cNvPr id="47" name="Picture 46"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48" name="TextBox 47"/>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866203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13 at 1.44.32 PM.png"/>
          <p:cNvPicPr>
            <a:picLocks noChangeAspect="1"/>
          </p:cNvPicPr>
          <p:nvPr/>
        </p:nvPicPr>
        <p:blipFill rotWithShape="1">
          <a:blip r:embed="rId3">
            <a:extLst>
              <a:ext uri="{28A0092B-C50C-407E-A947-70E740481C1C}">
                <a14:useLocalDpi xmlns:a14="http://schemas.microsoft.com/office/drawing/2010/main" xmlns="" val="0"/>
              </a:ext>
            </a:extLst>
          </a:blip>
          <a:srcRect b="2079"/>
          <a:stretch/>
        </p:blipFill>
        <p:spPr>
          <a:xfrm>
            <a:off x="535220" y="7338459"/>
            <a:ext cx="2776023" cy="1387037"/>
          </a:xfrm>
          <a:prstGeom prst="rect">
            <a:avLst/>
          </a:prstGeom>
        </p:spPr>
      </p:pic>
      <p:pic>
        <p:nvPicPr>
          <p:cNvPr id="24" name="Picture 23" descr="Screen Shot 2014-06-13 at 2.05.44 PM.png"/>
          <p:cNvPicPr>
            <a:picLocks noChangeAspect="1"/>
          </p:cNvPicPr>
          <p:nvPr/>
        </p:nvPicPr>
        <p:blipFill rotWithShape="1">
          <a:blip r:embed="rId4">
            <a:extLst>
              <a:ext uri="{28A0092B-C50C-407E-A947-70E740481C1C}">
                <a14:useLocalDpi xmlns:a14="http://schemas.microsoft.com/office/drawing/2010/main" xmlns="" val="0"/>
              </a:ext>
            </a:extLst>
          </a:blip>
          <a:srcRect b="34363"/>
          <a:stretch/>
        </p:blipFill>
        <p:spPr>
          <a:xfrm>
            <a:off x="3648124" y="4196361"/>
            <a:ext cx="3676562" cy="2537273"/>
          </a:xfrm>
          <a:prstGeom prst="rect">
            <a:avLst/>
          </a:prstGeom>
        </p:spPr>
      </p:pic>
      <p:grpSp>
        <p:nvGrpSpPr>
          <p:cNvPr id="23" name="Group 22"/>
          <p:cNvGrpSpPr/>
          <p:nvPr/>
        </p:nvGrpSpPr>
        <p:grpSpPr>
          <a:xfrm>
            <a:off x="426076" y="3857808"/>
            <a:ext cx="2971821" cy="3334709"/>
            <a:chOff x="426076" y="3857808"/>
            <a:chExt cx="2971821" cy="3334709"/>
          </a:xfrm>
        </p:grpSpPr>
        <p:sp>
          <p:nvSpPr>
            <p:cNvPr id="87" name="TextBox 86"/>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88" name="Straight Connector 8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6076" y="4228628"/>
              <a:ext cx="2885167" cy="2963889"/>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Scratch Surprise studio using this link:</a:t>
              </a:r>
            </a:p>
            <a:p>
              <a:pPr>
                <a:lnSpc>
                  <a:spcPct val="130000"/>
                </a:lnSpc>
              </a:pPr>
              <a:r>
                <a:rPr lang="en-US" sz="1200" dirty="0">
                  <a:latin typeface="Futura-Condensed-Normal" pitchFamily="2" charset="0"/>
                  <a:cs typeface="Futura Condensed"/>
                </a:rPr>
                <a:t>      http://scratch.mit.edu/studios/</a:t>
              </a:r>
              <a:r>
                <a:rPr lang="en-US" sz="1200" dirty="0" smtClean="0">
                  <a:latin typeface="Futura-Condensed-Normal" pitchFamily="2" charset="0"/>
                  <a:cs typeface="Futura Condensed"/>
                </a:rPr>
                <a:t>460431</a:t>
              </a: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Sign into your account.</a:t>
              </a:r>
            </a:p>
            <a:p>
              <a:pPr marL="171450" indent="-171450">
                <a:lnSpc>
                  <a:spcPct val="130000"/>
                </a:lnSpc>
                <a:buFont typeface="Wingdings" charset="2"/>
                <a:buChar char="q"/>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Click on “Add Projects” at the bottom of the page to show your your projects, favorite projects, and recently viewed projects.</a:t>
              </a: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Use the arrows to find your Scratch Surprise project and then click “Add + ” to add your project to the studio.</a:t>
              </a:r>
            </a:p>
          </p:txBody>
        </p:sp>
      </p:grpSp>
      <p:cxnSp>
        <p:nvCxnSpPr>
          <p:cNvPr id="9" name="Straight Arrow Connector 8"/>
          <p:cNvCxnSpPr/>
          <p:nvPr/>
        </p:nvCxnSpPr>
        <p:spPr>
          <a:xfrm>
            <a:off x="2434250" y="2921818"/>
            <a:ext cx="826397"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434671" y="1520727"/>
            <a:ext cx="2357171" cy="1521295"/>
            <a:chOff x="427473" y="1520727"/>
            <a:chExt cx="2357171" cy="1521295"/>
          </a:xfrm>
        </p:grpSpPr>
        <p:sp>
          <p:nvSpPr>
            <p:cNvPr id="63" name="TextBox 62"/>
            <p:cNvSpPr txBox="1"/>
            <p:nvPr/>
          </p:nvSpPr>
          <p:spPr>
            <a:xfrm>
              <a:off x="538370" y="1520727"/>
              <a:ext cx="2159128"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LEARN HOW TO ADD YOUR PROJECT TO AN ONLINE SCRATCH STUDIO!</a:t>
              </a:r>
              <a:endParaRPr lang="en-US" sz="1200" dirty="0">
                <a:latin typeface="Futura-Condensed-Normal" pitchFamily="2" charset="0"/>
                <a:cs typeface="Futura Condensed"/>
              </a:endParaRPr>
            </a:p>
          </p:txBody>
        </p:sp>
        <p:sp>
          <p:nvSpPr>
            <p:cNvPr id="64" name="TextBox 63"/>
            <p:cNvSpPr txBox="1"/>
            <p:nvPr/>
          </p:nvSpPr>
          <p:spPr>
            <a:xfrm>
              <a:off x="427473" y="2211025"/>
              <a:ext cx="2357171" cy="830997"/>
            </a:xfrm>
            <a:prstGeom prst="rect">
              <a:avLst/>
            </a:prstGeom>
            <a:noFill/>
          </p:spPr>
          <p:txBody>
            <a:bodyPr wrap="square" rtlCol="0">
              <a:spAutoFit/>
            </a:bodyPr>
            <a:lstStyle/>
            <a:p>
              <a:pPr algn="just"/>
              <a:r>
                <a:rPr lang="en-US" sz="1200" dirty="0" smtClean="0">
                  <a:solidFill>
                    <a:srgbClr val="000000"/>
                  </a:solidFill>
                  <a:latin typeface="Futura-Condensed-Normal" pitchFamily="2" charset="0"/>
                  <a:cs typeface="Futura Condensed"/>
                </a:rPr>
                <a:t>Studios are collections of Scratch projects. Follow along with the steps below to add your Scratch Surprise program to the</a:t>
              </a:r>
              <a:r>
                <a:rPr lang="en-US" sz="1200" dirty="0">
                  <a:solidFill>
                    <a:srgbClr val="000000"/>
                  </a:solidFill>
                  <a:latin typeface="Futura-Condensed-Normal" pitchFamily="2" charset="0"/>
                  <a:cs typeface="Futura Condensed"/>
                </a:rPr>
                <a:t> </a:t>
              </a:r>
              <a:r>
                <a:rPr lang="en-US" sz="1200" dirty="0" smtClean="0">
                  <a:solidFill>
                    <a:srgbClr val="000000"/>
                  </a:solidFill>
                  <a:latin typeface="Futura-Condensed-Normal" pitchFamily="2" charset="0"/>
                  <a:cs typeface="Futura Condensed"/>
                </a:rPr>
                <a:t>Scratch Surprise studio on the Scratch website.</a:t>
              </a:r>
              <a:endParaRPr lang="en-US" sz="1200" dirty="0">
                <a:solidFill>
                  <a:srgbClr val="000000"/>
                </a:solidFill>
                <a:latin typeface="Futura-Condensed-Normal" pitchFamily="2" charset="0"/>
                <a:cs typeface="Futura Condensed"/>
              </a:endParaRPr>
            </a:p>
          </p:txBody>
        </p:sp>
      </p:grpSp>
      <p:grpSp>
        <p:nvGrpSpPr>
          <p:cNvPr id="89" name="Group 88"/>
          <p:cNvGrpSpPr/>
          <p:nvPr/>
        </p:nvGrpSpPr>
        <p:grpSpPr>
          <a:xfrm>
            <a:off x="2571138" y="443435"/>
            <a:ext cx="651202" cy="1336089"/>
            <a:chOff x="2571138" y="443435"/>
            <a:chExt cx="651202" cy="1336089"/>
          </a:xfrm>
        </p:grpSpPr>
        <p:grpSp>
          <p:nvGrpSpPr>
            <p:cNvPr id="90" name="Group 89"/>
            <p:cNvGrpSpPr/>
            <p:nvPr/>
          </p:nvGrpSpPr>
          <p:grpSpPr>
            <a:xfrm>
              <a:off x="2571138" y="443435"/>
              <a:ext cx="651202" cy="1336089"/>
              <a:chOff x="2169548" y="4643960"/>
              <a:chExt cx="393589" cy="656327"/>
            </a:xfrm>
          </p:grpSpPr>
          <p:cxnSp>
            <p:nvCxnSpPr>
              <p:cNvPr id="93" name="Straight Arrow Connector 92"/>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91" name="Straight Arrow Connector 9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6" name="Picture 5" descr="Screen Shot 2014-06-13 at 1.29.50 PM.png"/>
          <p:cNvPicPr>
            <a:picLocks noChangeAspect="1"/>
          </p:cNvPicPr>
          <p:nvPr/>
        </p:nvPicPr>
        <p:blipFill rotWithShape="1">
          <a:blip r:embed="rId5">
            <a:extLst>
              <a:ext uri="{28A0092B-C50C-407E-A947-70E740481C1C}">
                <a14:useLocalDpi xmlns:a14="http://schemas.microsoft.com/office/drawing/2010/main" xmlns="" val="0"/>
              </a:ext>
            </a:extLst>
          </a:blip>
          <a:srcRect b="56816"/>
          <a:stretch/>
        </p:blipFill>
        <p:spPr>
          <a:xfrm>
            <a:off x="3853268" y="7245324"/>
            <a:ext cx="3471417" cy="1564986"/>
          </a:xfrm>
          <a:prstGeom prst="rect">
            <a:avLst/>
          </a:prstGeom>
        </p:spPr>
      </p:pic>
      <p:cxnSp>
        <p:nvCxnSpPr>
          <p:cNvPr id="36" name="Straight Arrow Connector 35"/>
          <p:cNvCxnSpPr/>
          <p:nvPr/>
        </p:nvCxnSpPr>
        <p:spPr>
          <a:xfrm>
            <a:off x="2782512" y="4640288"/>
            <a:ext cx="820202"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27" name="Picture 26" descr="Screen Shot 2014-06-13 at 1.05.24 PM.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71050" y="747954"/>
            <a:ext cx="2795452" cy="2766333"/>
          </a:xfrm>
          <a:prstGeom prst="rect">
            <a:avLst/>
          </a:prstGeom>
        </p:spPr>
      </p:pic>
      <p:grpSp>
        <p:nvGrpSpPr>
          <p:cNvPr id="41" name="Group 40"/>
          <p:cNvGrpSpPr/>
          <p:nvPr/>
        </p:nvGrpSpPr>
        <p:grpSpPr>
          <a:xfrm>
            <a:off x="1091939" y="7018263"/>
            <a:ext cx="428481" cy="977768"/>
            <a:chOff x="2150098" y="4647663"/>
            <a:chExt cx="422176" cy="549183"/>
          </a:xfrm>
        </p:grpSpPr>
        <p:cxnSp>
          <p:nvCxnSpPr>
            <p:cNvPr id="46" name="Straight Arrow Connector 45"/>
            <p:cNvCxnSpPr/>
            <p:nvPr/>
          </p:nvCxnSpPr>
          <p:spPr>
            <a:xfrm>
              <a:off x="2150098" y="4649428"/>
              <a:ext cx="42217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545142" y="4647663"/>
              <a:ext cx="0" cy="549183"/>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1970523" y="6104352"/>
            <a:ext cx="1974950" cy="2364374"/>
            <a:chOff x="2738081" y="7288678"/>
            <a:chExt cx="781308" cy="1470011"/>
          </a:xfrm>
        </p:grpSpPr>
        <p:grpSp>
          <p:nvGrpSpPr>
            <p:cNvPr id="57" name="Group 56"/>
            <p:cNvGrpSpPr/>
            <p:nvPr/>
          </p:nvGrpSpPr>
          <p:grpSpPr>
            <a:xfrm>
              <a:off x="2738081" y="7288678"/>
              <a:ext cx="623746" cy="1470011"/>
              <a:chOff x="1298193" y="4780947"/>
              <a:chExt cx="1287913" cy="621519"/>
            </a:xfrm>
          </p:grpSpPr>
          <p:cxnSp>
            <p:nvCxnSpPr>
              <p:cNvPr id="58" name="Straight Arrow Connector 57"/>
              <p:cNvCxnSpPr/>
              <p:nvPr/>
            </p:nvCxnSpPr>
            <p:spPr>
              <a:xfrm>
                <a:off x="1298193" y="4780947"/>
                <a:ext cx="1287913"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71281" y="4780947"/>
                <a:ext cx="0" cy="621519"/>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0" name="Straight Arrow Connector 59"/>
            <p:cNvCxnSpPr/>
            <p:nvPr/>
          </p:nvCxnSpPr>
          <p:spPr>
            <a:xfrm>
              <a:off x="3354022" y="8758689"/>
              <a:ext cx="165367"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457995" y="647673"/>
            <a:ext cx="2815942" cy="615553"/>
          </a:xfrm>
          <a:prstGeom prst="rect">
            <a:avLst/>
          </a:prstGeom>
          <a:noFill/>
        </p:spPr>
        <p:txBody>
          <a:bodyPr wrap="square" rtlCol="0">
            <a:spAutoFit/>
          </a:bodyPr>
          <a:lstStyle/>
          <a:p>
            <a:r>
              <a:rPr lang="en-US" sz="3400" dirty="0" smtClean="0">
                <a:latin typeface="Futura-Condensed-Normal" pitchFamily="2" charset="0"/>
                <a:cs typeface="Futura Condensed"/>
              </a:rPr>
              <a:t>SCRATCH STUDIO</a:t>
            </a:r>
          </a:p>
        </p:txBody>
      </p:sp>
    </p:spTree>
    <p:extLst>
      <p:ext uri="{BB962C8B-B14F-4D97-AF65-F5344CB8AC3E}">
        <p14:creationId xmlns:p14="http://schemas.microsoft.com/office/powerpoint/2010/main" xmlns="" val="1646807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220150" y="795405"/>
            <a:ext cx="2999847"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d</a:t>
            </a:r>
            <a:r>
              <a:rPr lang="en-US" sz="1200" dirty="0" smtClean="0">
                <a:latin typeface="Futura-Condensed-Normal" pitchFamily="2" charset="0"/>
                <a:cs typeface="Futura Condensed"/>
              </a:rPr>
              <a:t>ivide into small critique groups in order to give and get feedback on design ideas and works-in-progress</a:t>
            </a:r>
          </a:p>
        </p:txBody>
      </p:sp>
      <p:grpSp>
        <p:nvGrpSpPr>
          <p:cNvPr id="5" name="Group 4"/>
          <p:cNvGrpSpPr/>
          <p:nvPr/>
        </p:nvGrpSpPr>
        <p:grpSpPr>
          <a:xfrm>
            <a:off x="4007796" y="2830659"/>
            <a:ext cx="3307404" cy="774943"/>
            <a:chOff x="3992282" y="2830659"/>
            <a:chExt cx="3307404" cy="774943"/>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solidFill>
                    <a:srgbClr val="000000"/>
                  </a:solidFill>
                  <a:latin typeface="Futura-Condensed-Normal" pitchFamily="2" charset="0"/>
                  <a:cs typeface="Futura Condensed"/>
                </a:rPr>
                <a:t>Critique Group </a:t>
              </a:r>
              <a:r>
                <a:rPr lang="en-US" sz="1200" dirty="0">
                  <a:solidFill>
                    <a:srgbClr val="000000"/>
                  </a:solidFill>
                  <a:latin typeface="Futura-Condensed-Normal" pitchFamily="2" charset="0"/>
                  <a:cs typeface="Futura Condensed"/>
                </a:rPr>
                <a:t>h</a:t>
              </a:r>
              <a:r>
                <a:rPr lang="en-US" sz="1200" dirty="0" smtClean="0">
                  <a:solidFill>
                    <a:srgbClr val="000000"/>
                  </a:solidFill>
                  <a:latin typeface="Futura-Condensed-Normal" pitchFamily="2" charset="0"/>
                  <a:cs typeface="Futura Condensed"/>
                </a:rPr>
                <a:t>andout</a:t>
              </a: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57995" y="2830659"/>
            <a:ext cx="3324338" cy="3452599"/>
            <a:chOff x="422410" y="2830659"/>
            <a:chExt cx="3324338" cy="3452599"/>
          </a:xfrm>
        </p:grpSpPr>
        <p:sp>
          <p:nvSpPr>
            <p:cNvPr id="14" name="TextBox 13"/>
            <p:cNvSpPr txBox="1"/>
            <p:nvPr/>
          </p:nvSpPr>
          <p:spPr>
            <a:xfrm>
              <a:off x="515544" y="3328603"/>
              <a:ext cx="3231204" cy="295465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Introduce students to the idea of a critique group, a small group of designers who share ideas and projects-in-progress with one another in order to get feedback and suggestions for further development.</a:t>
              </a:r>
              <a:endParaRPr lang="en-US" sz="1200" spc="-2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Optionally, have the Critique Group handout available </a:t>
              </a:r>
              <a:r>
                <a:rPr lang="en-US" sz="1200" spc="-20" dirty="0">
                  <a:latin typeface="Futura-Condensed-Normal" pitchFamily="2" charset="0"/>
                  <a:cs typeface="Futura Condensed"/>
                </a:rPr>
                <a:t>to guide </a:t>
              </a:r>
              <a:r>
                <a:rPr lang="en-US" sz="1200" spc="-20" dirty="0" smtClean="0">
                  <a:latin typeface="Futura-Condensed-Normal" pitchFamily="2" charset="0"/>
                  <a:cs typeface="Futura Condensed"/>
                </a:rPr>
                <a:t>students in giving feedback.</a:t>
              </a:r>
              <a:endParaRPr lang="en-US" sz="1200" spc="-2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Divide students in smaller groups of 3-4 people. In these critique groups, ask students to take turns sharing their ideas, drafts, or prototypes, for example, Scratch Surprise projects</a:t>
              </a:r>
              <a:r>
                <a:rPr lang="en-US" sz="1200" spc="-20" dirty="0" smtClean="0">
                  <a:latin typeface="Futura-Condensed-Normal" pitchFamily="2" charset="0"/>
                  <a:cs typeface="Futura Condensed"/>
                </a:rPr>
                <a:t>.</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Let students gather </a:t>
              </a:r>
              <a:r>
                <a:rPr lang="en-US" sz="1200" dirty="0">
                  <a:latin typeface="Futura-Condensed-Normal" pitchFamily="2" charset="0"/>
                  <a:cs typeface="Futura Condensed"/>
                </a:rPr>
                <a:t>feedback </a:t>
              </a:r>
              <a:r>
                <a:rPr lang="en-US" sz="1200" dirty="0" smtClean="0">
                  <a:latin typeface="Futura-Condensed-Normal" pitchFamily="2" charset="0"/>
                  <a:cs typeface="Futura Condensed"/>
                </a:rPr>
                <a:t>by having their critique </a:t>
              </a:r>
              <a:r>
                <a:rPr lang="en-US" sz="1200" dirty="0">
                  <a:latin typeface="Futura-Condensed-Normal" pitchFamily="2" charset="0"/>
                  <a:cs typeface="Futura Condensed"/>
                </a:rPr>
                <a:t>group </a:t>
              </a:r>
              <a:r>
                <a:rPr lang="en-US" sz="1200" dirty="0" smtClean="0">
                  <a:latin typeface="Futura-Condensed-Normal" pitchFamily="2" charset="0"/>
                  <a:cs typeface="Futura Condensed"/>
                </a:rPr>
                <a:t>members respond to the </a:t>
              </a:r>
              <a:r>
                <a:rPr lang="en-US" sz="1200" dirty="0">
                  <a:latin typeface="Futura-Condensed-Normal" pitchFamily="2" charset="0"/>
                  <a:cs typeface="Futura Condensed"/>
                </a:rPr>
                <a:t>Red, Yellow, Green </a:t>
              </a:r>
              <a:r>
                <a:rPr lang="en-US" sz="1200" dirty="0" smtClean="0">
                  <a:latin typeface="Futura-Condensed-Normal" pitchFamily="2" charset="0"/>
                  <a:cs typeface="Futura Condensed"/>
                </a:rPr>
                <a:t>reflection prompts or using the Critique Group handout. Encourage students to record other notes, feedback, and suggestions in their design journals.</a:t>
              </a:r>
              <a:endParaRPr lang="en-US" sz="600" dirty="0">
                <a:latin typeface="Futura-Condensed-Normal" pitchFamily="2" charset="0"/>
                <a:cs typeface="Futura Condensed"/>
              </a:endParaRPr>
            </a:p>
          </p:txBody>
        </p:sp>
        <p:sp>
          <p:nvSpPr>
            <p:cNvPr id="75" name="TextBox 7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6" name="Straight Connector 75"/>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4007796" y="3727881"/>
            <a:ext cx="3307404" cy="1696156"/>
            <a:chOff x="3992282" y="2832776"/>
            <a:chExt cx="3307404" cy="1696156"/>
          </a:xfrm>
        </p:grpSpPr>
        <p:sp>
          <p:nvSpPr>
            <p:cNvPr id="79" name="TextBox 78"/>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RED: What is something that doesn’t work or could be improved?</a:t>
              </a:r>
            </a:p>
            <a:p>
              <a:pPr marL="171450" indent="-171450">
                <a:buFont typeface="Lucida Grande"/>
                <a:buChar char="+"/>
              </a:pPr>
              <a:r>
                <a:rPr lang="en-US" sz="1200" dirty="0" smtClean="0">
                  <a:latin typeface="Futura-Condensed-Normal" pitchFamily="2" charset="0"/>
                  <a:cs typeface="Futura Condensed"/>
                </a:rPr>
                <a:t>YELLOW: What is something that is confusing or could be done differently</a:t>
              </a: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GREEN</a:t>
              </a:r>
              <a:r>
                <a:rPr lang="en-US" sz="1200" dirty="0">
                  <a:latin typeface="Futura-Condensed-Normal" pitchFamily="2" charset="0"/>
                  <a:cs typeface="Futura Condensed"/>
                </a:rPr>
                <a:t>: What is something that works well or you really like about the project</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80" name="TextBox 79"/>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1" name="Straight Connector 8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023802" y="5536602"/>
            <a:ext cx="3307404" cy="957492"/>
            <a:chOff x="3992282" y="2832776"/>
            <a:chExt cx="3307404" cy="957492"/>
          </a:xfrm>
        </p:grpSpPr>
        <p:sp>
          <p:nvSpPr>
            <p:cNvPr id="83" name="TextBox 82"/>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all students have a chance to share their work and get feedback?</a:t>
              </a:r>
              <a:endParaRPr lang="en-US" sz="1200" dirty="0">
                <a:latin typeface="Futura-Condensed-Normal" pitchFamily="2" charset="0"/>
                <a:cs typeface="Futura Condensed"/>
              </a:endParaRPr>
            </a:p>
          </p:txBody>
        </p:sp>
        <p:sp>
          <p:nvSpPr>
            <p:cNvPr id="84" name="TextBox 8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85" name="Straight Connector 8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4" name="TextBox 103"/>
          <p:cNvSpPr txBox="1"/>
          <p:nvPr/>
        </p:nvSpPr>
        <p:spPr>
          <a:xfrm>
            <a:off x="1306351" y="654324"/>
            <a:ext cx="2550662" cy="615553"/>
          </a:xfrm>
          <a:prstGeom prst="rect">
            <a:avLst/>
          </a:prstGeom>
          <a:noFill/>
        </p:spPr>
        <p:txBody>
          <a:bodyPr wrap="square" rtlCol="0">
            <a:spAutoFit/>
          </a:bodyPr>
          <a:lstStyle/>
          <a:p>
            <a:r>
              <a:rPr lang="en-US" sz="3300" dirty="0" smtClean="0">
                <a:latin typeface="Futura-Condensed-Normal" pitchFamily="2" charset="0"/>
                <a:cs typeface="Futura Condensed"/>
              </a:rPr>
              <a:t>CRITIQUE GROUP</a:t>
            </a:r>
          </a:p>
        </p:txBody>
      </p:sp>
      <p:grpSp>
        <p:nvGrpSpPr>
          <p:cNvPr id="89" name="Group 88"/>
          <p:cNvGrpSpPr/>
          <p:nvPr/>
        </p:nvGrpSpPr>
        <p:grpSpPr>
          <a:xfrm>
            <a:off x="457995" y="7630731"/>
            <a:ext cx="6857205" cy="352518"/>
            <a:chOff x="457995" y="7630731"/>
            <a:chExt cx="6857205" cy="352518"/>
          </a:xfrm>
        </p:grpSpPr>
        <p:sp>
          <p:nvSpPr>
            <p:cNvPr id="90" name="TextBox 89"/>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1" name="Straight Connector 9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3" name="Straight Connector 9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4104914" y="8217641"/>
            <a:ext cx="3117152" cy="1158779"/>
            <a:chOff x="3746748" y="8217641"/>
            <a:chExt cx="3475318" cy="1158779"/>
          </a:xfrm>
        </p:grpSpPr>
        <p:sp>
          <p:nvSpPr>
            <p:cNvPr id="97" name="TextBox 96"/>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8" name="Group 97"/>
            <p:cNvGrpSpPr/>
            <p:nvPr/>
          </p:nvGrpSpPr>
          <p:grpSpPr>
            <a:xfrm>
              <a:off x="4076948" y="8385986"/>
              <a:ext cx="3145118" cy="883399"/>
              <a:chOff x="3891832" y="8385983"/>
              <a:chExt cx="3321768" cy="883398"/>
            </a:xfrm>
          </p:grpSpPr>
          <p:cxnSp>
            <p:nvCxnSpPr>
              <p:cNvPr id="99" name="Straight Connector 9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3" name="TextBox 102"/>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It can </a:t>
            </a:r>
            <a:r>
              <a:rPr lang="en-US" sz="1200" dirty="0">
                <a:latin typeface="Futura-Condensed-Normal" pitchFamily="2" charset="0"/>
                <a:cs typeface="Futura Condensed"/>
              </a:rPr>
              <a:t>be valuable to have a dedicated group of peers to give you encouragement and feedback on your design iterations. Provide opportunities for students to continue meeting with their critique groups during Units 1-6</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105" name="Group 104"/>
          <p:cNvGrpSpPr/>
          <p:nvPr/>
        </p:nvGrpSpPr>
        <p:grpSpPr>
          <a:xfrm>
            <a:off x="3667469" y="794340"/>
            <a:ext cx="442062" cy="1123360"/>
            <a:chOff x="2853673" y="794340"/>
            <a:chExt cx="442062" cy="1123360"/>
          </a:xfrm>
        </p:grpSpPr>
        <p:cxnSp>
          <p:nvCxnSpPr>
            <p:cNvPr id="106" name="Straight Connector 10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10" name="TextBox 109"/>
          <p:cNvSpPr txBox="1"/>
          <p:nvPr/>
        </p:nvSpPr>
        <p:spPr>
          <a:xfrm>
            <a:off x="2533448"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11" name="Picture 110"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6933" y="1754376"/>
            <a:ext cx="324022" cy="324022"/>
          </a:xfrm>
          <a:prstGeom prst="rect">
            <a:avLst/>
          </a:prstGeom>
        </p:spPr>
      </p:pic>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20</a:t>
            </a:r>
            <a:endParaRPr lang="en-US" dirty="0">
              <a:latin typeface="Futura-Condensed-Normal" pitchFamily="2" charset="0"/>
            </a:endParaRPr>
          </a:p>
        </p:txBody>
      </p:sp>
      <p:grpSp>
        <p:nvGrpSpPr>
          <p:cNvPr id="45" name="Group 44"/>
          <p:cNvGrpSpPr/>
          <p:nvPr/>
        </p:nvGrpSpPr>
        <p:grpSpPr>
          <a:xfrm>
            <a:off x="551129" y="0"/>
            <a:ext cx="493776" cy="2791968"/>
            <a:chOff x="551129" y="0"/>
            <a:chExt cx="493776" cy="2791968"/>
          </a:xfrm>
        </p:grpSpPr>
        <p:pic>
          <p:nvPicPr>
            <p:cNvPr id="46" name="Picture 45"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4005795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flipH="1">
            <a:off x="448729" y="2152277"/>
            <a:ext cx="2776169"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PROJECT FEEDBACK</a:t>
            </a:r>
            <a:endParaRPr lang="en-US" sz="2400" dirty="0">
              <a:solidFill>
                <a:schemeClr val="bg1"/>
              </a:solidFill>
              <a:latin typeface="Futura-Condensed-Normal" pitchFamily="2" charset="0"/>
              <a:cs typeface="Futura Condensed"/>
            </a:endParaRPr>
          </a:p>
        </p:txBody>
      </p:sp>
      <p:sp>
        <p:nvSpPr>
          <p:cNvPr id="89" name="TextBox 88"/>
          <p:cNvSpPr txBox="1"/>
          <p:nvPr/>
        </p:nvSpPr>
        <p:spPr>
          <a:xfrm>
            <a:off x="447989" y="8330329"/>
            <a:ext cx="6942716" cy="923330"/>
          </a:xfrm>
          <a:prstGeom prst="rect">
            <a:avLst/>
          </a:prstGeom>
          <a:noFill/>
          <a:ln w="6350" cmpd="sng">
            <a:noFill/>
            <a:prstDash val="dash"/>
          </a:ln>
        </p:spPr>
        <p:txBody>
          <a:bodyPr wrap="square" tIns="91440" bIns="91440" rtlCol="0" anchor="ctr" anchorCtr="0">
            <a:spAutoFit/>
          </a:bodyPr>
          <a:lstStyle/>
          <a:p>
            <a:r>
              <a:rPr lang="en-US" sz="1200" dirty="0" smtClean="0">
                <a:latin typeface="Futura-Condensed-Normal" pitchFamily="2" charset="0"/>
                <a:cs typeface="Futura Condensed"/>
              </a:rPr>
              <a:t>PARTS OF THE PROJECT THAT MIGHT BE HELPFUL TO THINK ABOUT: </a:t>
            </a:r>
          </a:p>
          <a:p>
            <a:endParaRPr lang="en-US" sz="3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Clarity</a:t>
            </a:r>
            <a:r>
              <a:rPr lang="en-US" sz="1100" dirty="0">
                <a:latin typeface="Futura-Condensed-Normal" pitchFamily="2" charset="0"/>
                <a:cs typeface="Futura Condensed"/>
              </a:rPr>
              <a:t>: Did you understand what the project is supposed to do? </a:t>
            </a:r>
          </a:p>
          <a:p>
            <a:pPr marL="171450" indent="-171450">
              <a:buFont typeface="Lucida Grande"/>
              <a:buChar char="+"/>
            </a:pPr>
            <a:r>
              <a:rPr lang="en-US" sz="1100" dirty="0" smtClean="0">
                <a:latin typeface="Futura-Condensed-Normal" pitchFamily="2" charset="0"/>
                <a:cs typeface="Futura Condensed"/>
              </a:rPr>
              <a:t>Features</a:t>
            </a:r>
            <a:r>
              <a:rPr lang="en-US" sz="1100" dirty="0">
                <a:latin typeface="Futura-Condensed-Normal" pitchFamily="2" charset="0"/>
                <a:cs typeface="Futura Condensed"/>
              </a:rPr>
              <a:t>: What features does the project have? Does the project work as expected? </a:t>
            </a:r>
          </a:p>
          <a:p>
            <a:pPr marL="171450" indent="-171450">
              <a:buFont typeface="Lucida Grande"/>
              <a:buChar char="+"/>
            </a:pPr>
            <a:r>
              <a:rPr lang="en-US" sz="1100" dirty="0" smtClean="0">
                <a:latin typeface="Futura-Condensed-Normal" pitchFamily="2" charset="0"/>
                <a:cs typeface="Futura Condensed"/>
              </a:rPr>
              <a:t>Appeal</a:t>
            </a:r>
            <a:r>
              <a:rPr lang="en-US" sz="1100" dirty="0">
                <a:latin typeface="Futura-Condensed-Normal" pitchFamily="2" charset="0"/>
                <a:cs typeface="Futura Condensed"/>
              </a:rPr>
              <a:t>: How engaging is the project? Is it interactive, original, sophisticated, </a:t>
            </a:r>
            <a:r>
              <a:rPr lang="en-US" sz="1100" dirty="0" smtClean="0">
                <a:latin typeface="Futura-Condensed-Normal" pitchFamily="2" charset="0"/>
                <a:cs typeface="Futura Condensed"/>
              </a:rPr>
              <a:t>funny, </a:t>
            </a:r>
            <a:r>
              <a:rPr lang="en-US" sz="1100" dirty="0">
                <a:latin typeface="Futura-Condensed-Normal" pitchFamily="2" charset="0"/>
                <a:cs typeface="Futura Condensed"/>
              </a:rPr>
              <a:t>or interesting? How did you feel as you interacted with </a:t>
            </a:r>
            <a:r>
              <a:rPr lang="en-US" sz="1100" dirty="0" smtClean="0">
                <a:latin typeface="Futura-Condensed-Normal" pitchFamily="2" charset="0"/>
                <a:cs typeface="Futura Condensed"/>
              </a:rPr>
              <a:t>it?</a:t>
            </a:r>
            <a:endParaRPr lang="en-US" sz="1100" dirty="0">
              <a:latin typeface="Futura-Condensed-Normal" pitchFamily="2" charset="0"/>
              <a:cs typeface="Futura Condensed"/>
            </a:endParaRPr>
          </a:p>
        </p:txBody>
      </p:sp>
      <p:sp>
        <p:nvSpPr>
          <p:cNvPr id="29" name="TextBox 28"/>
          <p:cNvSpPr txBox="1"/>
          <p:nvPr/>
        </p:nvSpPr>
        <p:spPr>
          <a:xfrm>
            <a:off x="551120" y="1964509"/>
            <a:ext cx="6508417" cy="807913"/>
          </a:xfrm>
          <a:prstGeom prst="rect">
            <a:avLst/>
          </a:prstGeom>
          <a:noFill/>
          <a:ln w="6350" cmpd="sng">
            <a:solidFill>
              <a:schemeClr val="tx1"/>
            </a:solidFill>
            <a:prstDash val="dash"/>
          </a:ln>
        </p:spPr>
        <p:txBody>
          <a:bodyPr wrap="square" tIns="91440" bIns="91440" rtlCol="0" anchor="ctr" anchorCtr="0">
            <a:spAutoFit/>
          </a:bodyPr>
          <a:lstStyle/>
          <a:p>
            <a:pPr>
              <a:lnSpc>
                <a:spcPct val="150000"/>
              </a:lnSpc>
            </a:pPr>
            <a:r>
              <a:rPr lang="en-US" sz="1100" dirty="0" smtClean="0">
                <a:latin typeface="Futura-Condensed-Normal" pitchFamily="2" charset="0"/>
                <a:cs typeface="Futura Condensed"/>
              </a:rPr>
              <a:t>FEEDBACK FOR:  ______________________________________________________________________</a:t>
            </a:r>
            <a:endParaRPr lang="en-US" sz="1100" dirty="0">
              <a:latin typeface="Futura-Condensed-Normal" pitchFamily="2" charset="0"/>
              <a:cs typeface="Futura Condensed"/>
            </a:endParaRPr>
          </a:p>
          <a:p>
            <a:pPr>
              <a:lnSpc>
                <a:spcPct val="150000"/>
              </a:lnSpc>
            </a:pPr>
            <a:endParaRPr lang="en-US" sz="500" dirty="0">
              <a:latin typeface="Futura-Condensed-Normal" pitchFamily="2" charset="0"/>
              <a:cs typeface="Futura Condensed"/>
            </a:endParaRPr>
          </a:p>
          <a:p>
            <a:pPr>
              <a:lnSpc>
                <a:spcPct val="150000"/>
              </a:lnSpc>
            </a:pPr>
            <a:r>
              <a:rPr lang="en-US" sz="1100" dirty="0" smtClean="0">
                <a:latin typeface="Futura-Condensed-Normal" pitchFamily="2" charset="0"/>
                <a:cs typeface="Futura Condensed"/>
              </a:rPr>
              <a:t>PROJECT TITLE:   ______________________________________________________________________</a:t>
            </a:r>
            <a:endParaRPr lang="en-US" sz="1100" dirty="0">
              <a:latin typeface="Futura-Condensed-Normal" pitchFamily="2" charset="0"/>
              <a:cs typeface="Futura Condensed"/>
            </a:endParaRPr>
          </a:p>
        </p:txBody>
      </p:sp>
      <p:grpSp>
        <p:nvGrpSpPr>
          <p:cNvPr id="2" name="Group 1"/>
          <p:cNvGrpSpPr/>
          <p:nvPr/>
        </p:nvGrpSpPr>
        <p:grpSpPr>
          <a:xfrm>
            <a:off x="539756" y="3206932"/>
            <a:ext cx="6694076" cy="4666447"/>
            <a:chOff x="539756" y="2972508"/>
            <a:chExt cx="6694076" cy="4666447"/>
          </a:xfrm>
        </p:grpSpPr>
        <p:grpSp>
          <p:nvGrpSpPr>
            <p:cNvPr id="16" name="Group 15"/>
            <p:cNvGrpSpPr/>
            <p:nvPr/>
          </p:nvGrpSpPr>
          <p:grpSpPr>
            <a:xfrm>
              <a:off x="539756" y="2972508"/>
              <a:ext cx="6694076" cy="4666447"/>
              <a:chOff x="539756" y="2570480"/>
              <a:chExt cx="6694076" cy="4666447"/>
            </a:xfrm>
          </p:grpSpPr>
          <p:grpSp>
            <p:nvGrpSpPr>
              <p:cNvPr id="13" name="Group 12"/>
              <p:cNvGrpSpPr/>
              <p:nvPr/>
            </p:nvGrpSpPr>
            <p:grpSpPr>
              <a:xfrm>
                <a:off x="539756" y="2570480"/>
                <a:ext cx="6694076" cy="4666447"/>
                <a:chOff x="539756" y="2756196"/>
                <a:chExt cx="6694076" cy="4523954"/>
              </a:xfrm>
            </p:grpSpPr>
            <p:sp>
              <p:nvSpPr>
                <p:cNvPr id="30" name="Rectangle 29"/>
                <p:cNvSpPr/>
                <p:nvPr/>
              </p:nvSpPr>
              <p:spPr>
                <a:xfrm>
                  <a:off x="1680370" y="2756196"/>
                  <a:ext cx="1851154" cy="4523954"/>
                </a:xfrm>
                <a:prstGeom prst="rect">
                  <a:avLst/>
                </a:prstGeom>
                <a:solidFill>
                  <a:srgbClr val="FFC2BC"/>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32" name="Rectangle 31"/>
                <p:cNvSpPr/>
                <p:nvPr/>
              </p:nvSpPr>
              <p:spPr>
                <a:xfrm>
                  <a:off x="3531524" y="2756196"/>
                  <a:ext cx="1851154" cy="4523954"/>
                </a:xfrm>
                <a:prstGeom prst="rect">
                  <a:avLst/>
                </a:prstGeom>
                <a:solidFill>
                  <a:srgbClr val="FFFFCA"/>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33" name="Rectangle 32"/>
                <p:cNvSpPr/>
                <p:nvPr/>
              </p:nvSpPr>
              <p:spPr>
                <a:xfrm>
                  <a:off x="5382678" y="2756196"/>
                  <a:ext cx="1851154" cy="4523954"/>
                </a:xfrm>
                <a:prstGeom prst="rect">
                  <a:avLst/>
                </a:prstGeom>
                <a:solidFill>
                  <a:srgbClr val="C3FFC8"/>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85" name="Group 84"/>
                <p:cNvGrpSpPr/>
                <p:nvPr/>
              </p:nvGrpSpPr>
              <p:grpSpPr>
                <a:xfrm>
                  <a:off x="539756" y="2756196"/>
                  <a:ext cx="6694075" cy="4523954"/>
                  <a:chOff x="539756" y="2833941"/>
                  <a:chExt cx="6694075" cy="4523954"/>
                </a:xfrm>
              </p:grpSpPr>
              <p:sp>
                <p:nvSpPr>
                  <p:cNvPr id="40" name="Rectangle 39"/>
                  <p:cNvSpPr/>
                  <p:nvPr/>
                </p:nvSpPr>
                <p:spPr>
                  <a:xfrm>
                    <a:off x="549584" y="2833941"/>
                    <a:ext cx="1130786" cy="4523954"/>
                  </a:xfrm>
                  <a:prstGeom prst="rect">
                    <a:avLst/>
                  </a:prstGeom>
                  <a:no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14" name="Group 13"/>
                  <p:cNvGrpSpPr/>
                  <p:nvPr/>
                </p:nvGrpSpPr>
                <p:grpSpPr>
                  <a:xfrm>
                    <a:off x="539756" y="4607350"/>
                    <a:ext cx="6694075" cy="2750545"/>
                    <a:chOff x="539756" y="4787650"/>
                    <a:chExt cx="6694075" cy="2750545"/>
                  </a:xfrm>
                </p:grpSpPr>
                <p:cxnSp>
                  <p:nvCxnSpPr>
                    <p:cNvPr id="62" name="Straight Connector 61"/>
                    <p:cNvCxnSpPr/>
                    <p:nvPr/>
                  </p:nvCxnSpPr>
                  <p:spPr>
                    <a:xfrm>
                      <a:off x="551119" y="4787650"/>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551119" y="6162922"/>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39756" y="7538195"/>
                      <a:ext cx="6694075"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grpSp>
          </p:grpSp>
          <p:cxnSp>
            <p:nvCxnSpPr>
              <p:cNvPr id="39" name="Straight Connector 38"/>
              <p:cNvCxnSpPr/>
              <p:nvPr/>
            </p:nvCxnSpPr>
            <p:spPr>
              <a:xfrm>
                <a:off x="551120" y="2981155"/>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sp>
          <p:nvSpPr>
            <p:cNvPr id="23" name="TextBox 22"/>
            <p:cNvSpPr txBox="1"/>
            <p:nvPr/>
          </p:nvSpPr>
          <p:spPr>
            <a:xfrm flipH="1">
              <a:off x="551120" y="3034807"/>
              <a:ext cx="1129250" cy="261610"/>
            </a:xfrm>
            <a:prstGeom prst="rect">
              <a:avLst/>
            </a:prstGeom>
            <a:noFill/>
          </p:spPr>
          <p:txBody>
            <a:bodyPr wrap="square" rtlCol="0">
              <a:spAutoFit/>
            </a:bodyPr>
            <a:lstStyle/>
            <a:p>
              <a:r>
                <a:rPr lang="en-US" sz="1100" dirty="0" smtClean="0">
                  <a:latin typeface="Futura-Condensed-Normal" pitchFamily="2" charset="0"/>
                  <a:cs typeface="Futura Condensed"/>
                </a:rPr>
                <a:t>FEEDBACK BY</a:t>
              </a:r>
              <a:endParaRPr lang="en-US" sz="1100" dirty="0">
                <a:latin typeface="Futura-Condensed-Normal" pitchFamily="2" charset="0"/>
                <a:cs typeface="Futura Condensed"/>
              </a:endParaRPr>
            </a:p>
          </p:txBody>
        </p:sp>
        <p:sp>
          <p:nvSpPr>
            <p:cNvPr id="24" name="TextBox 23"/>
            <p:cNvSpPr txBox="1"/>
            <p:nvPr/>
          </p:nvSpPr>
          <p:spPr>
            <a:xfrm flipH="1">
              <a:off x="3501043" y="2982553"/>
              <a:ext cx="1881634" cy="400110"/>
            </a:xfrm>
            <a:prstGeom prst="rect">
              <a:avLst/>
            </a:prstGeom>
            <a:noFill/>
          </p:spPr>
          <p:txBody>
            <a:bodyPr wrap="square" rtlCol="0">
              <a:spAutoFit/>
            </a:bodyPr>
            <a:lstStyle/>
            <a:p>
              <a:pPr algn="just"/>
              <a:r>
                <a:rPr lang="en-US" sz="1000" dirty="0" smtClean="0">
                  <a:latin typeface="Futura-Condensed-Normal" pitchFamily="2" charset="0"/>
                  <a:cs typeface="Futura Condensed"/>
                </a:rPr>
                <a:t>[YELLOW] What is something that is confusing or could be done differently?</a:t>
              </a:r>
              <a:endParaRPr lang="en-US" sz="1000" dirty="0">
                <a:latin typeface="Futura-Condensed-Normal" pitchFamily="2" charset="0"/>
                <a:cs typeface="Futura Condensed"/>
              </a:endParaRPr>
            </a:p>
          </p:txBody>
        </p:sp>
        <p:sp>
          <p:nvSpPr>
            <p:cNvPr id="25" name="TextBox 24"/>
            <p:cNvSpPr txBox="1"/>
            <p:nvPr/>
          </p:nvSpPr>
          <p:spPr>
            <a:xfrm flipH="1">
              <a:off x="1646280" y="2988082"/>
              <a:ext cx="1926430" cy="400110"/>
            </a:xfrm>
            <a:prstGeom prst="rect">
              <a:avLst/>
            </a:prstGeom>
            <a:noFill/>
          </p:spPr>
          <p:txBody>
            <a:bodyPr wrap="square" rtlCol="0">
              <a:spAutoFit/>
            </a:bodyPr>
            <a:lstStyle/>
            <a:p>
              <a:pPr algn="just"/>
              <a:r>
                <a:rPr lang="en-US" sz="1000" dirty="0" smtClean="0">
                  <a:latin typeface="Futura-Condensed-Normal" pitchFamily="2" charset="0"/>
                  <a:cs typeface="Futura Condensed"/>
                </a:rPr>
                <a:t>[RED] </a:t>
              </a:r>
              <a:r>
                <a:rPr lang="en-US" sz="1000" dirty="0">
                  <a:latin typeface="Futura-Condensed-Normal" pitchFamily="2" charset="0"/>
                  <a:cs typeface="Futura Condensed"/>
                </a:rPr>
                <a:t>What is something that doesn’t work or could be improved</a:t>
              </a:r>
              <a:r>
                <a:rPr lang="en-US" sz="1000" dirty="0" smtClean="0">
                  <a:latin typeface="Futura-Condensed-Normal" pitchFamily="2" charset="0"/>
                  <a:cs typeface="Futura Condensed"/>
                </a:rPr>
                <a:t>?</a:t>
              </a:r>
              <a:endParaRPr lang="en-US" sz="1000" dirty="0">
                <a:latin typeface="Futura-Condensed-Normal" pitchFamily="2" charset="0"/>
                <a:cs typeface="Futura Condensed"/>
              </a:endParaRPr>
            </a:p>
          </p:txBody>
        </p:sp>
        <p:sp>
          <p:nvSpPr>
            <p:cNvPr id="27" name="TextBox 26"/>
            <p:cNvSpPr txBox="1"/>
            <p:nvPr/>
          </p:nvSpPr>
          <p:spPr>
            <a:xfrm flipH="1">
              <a:off x="5362356" y="2982553"/>
              <a:ext cx="1871475" cy="553998"/>
            </a:xfrm>
            <a:prstGeom prst="rect">
              <a:avLst/>
            </a:prstGeom>
            <a:noFill/>
          </p:spPr>
          <p:txBody>
            <a:bodyPr wrap="square" rtlCol="0">
              <a:spAutoFit/>
            </a:bodyPr>
            <a:lstStyle/>
            <a:p>
              <a:pPr algn="just"/>
              <a:r>
                <a:rPr lang="en-US" sz="1000" dirty="0" smtClean="0">
                  <a:latin typeface="Futura-Condensed-Normal" pitchFamily="2" charset="0"/>
                  <a:cs typeface="Futura Condensed"/>
                </a:rPr>
                <a:t>[GREEN] </a:t>
              </a:r>
              <a:r>
                <a:rPr lang="en-US" sz="1000" dirty="0">
                  <a:latin typeface="Futura-Condensed-Normal" pitchFamily="2" charset="0"/>
                  <a:cs typeface="Futura Condensed"/>
                </a:rPr>
                <a:t>What is something that works well or you really like about the project?</a:t>
              </a:r>
            </a:p>
            <a:p>
              <a:pPr algn="just"/>
              <a:endParaRPr lang="en-US" sz="1000" dirty="0">
                <a:latin typeface="Futura-Condensed-Normal" pitchFamily="2" charset="0"/>
                <a:cs typeface="Futura Condensed"/>
              </a:endParaRPr>
            </a:p>
          </p:txBody>
        </p:sp>
      </p:grpSp>
      <p:sp>
        <p:nvSpPr>
          <p:cNvPr id="28" name="TextBox 27"/>
          <p:cNvSpPr txBox="1"/>
          <p:nvPr/>
        </p:nvSpPr>
        <p:spPr>
          <a:xfrm>
            <a:off x="457995" y="654324"/>
            <a:ext cx="2550662" cy="615553"/>
          </a:xfrm>
          <a:prstGeom prst="rect">
            <a:avLst/>
          </a:prstGeom>
          <a:noFill/>
        </p:spPr>
        <p:txBody>
          <a:bodyPr wrap="square" rtlCol="0">
            <a:spAutoFit/>
          </a:bodyPr>
          <a:lstStyle/>
          <a:p>
            <a:r>
              <a:rPr lang="en-US" sz="3300" dirty="0" smtClean="0">
                <a:latin typeface="Futura-Condensed-Normal" pitchFamily="2" charset="0"/>
                <a:cs typeface="Futura Condensed"/>
              </a:rPr>
              <a:t>CRITIQUE GROUP</a:t>
            </a:r>
          </a:p>
        </p:txBody>
      </p:sp>
    </p:spTree>
    <p:extLst>
      <p:ext uri="{BB962C8B-B14F-4D97-AF65-F5344CB8AC3E}">
        <p14:creationId xmlns:p14="http://schemas.microsoft.com/office/powerpoint/2010/main" xmlns="" val="1022002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2285710"/>
            <a:ext cx="7613574" cy="479582"/>
            <a:chOff x="176378" y="2285710"/>
            <a:chExt cx="7613574" cy="479582"/>
          </a:xfrm>
        </p:grpSpPr>
        <p:sp>
          <p:nvSpPr>
            <p:cNvPr id="26" name="Rectangle 13"/>
            <p:cNvSpPr/>
            <p:nvPr/>
          </p:nvSpPr>
          <p:spPr>
            <a:xfrm flipH="1">
              <a:off x="176378" y="2285710"/>
              <a:ext cx="761357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27" name="TextBox 26"/>
            <p:cNvSpPr txBox="1"/>
            <p:nvPr/>
          </p:nvSpPr>
          <p:spPr>
            <a:xfrm flipH="1">
              <a:off x="452118" y="2303627"/>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47" name="TextBox 46"/>
          <p:cNvSpPr txBox="1"/>
          <p:nvPr/>
        </p:nvSpPr>
        <p:spPr>
          <a:xfrm>
            <a:off x="476485" y="3163570"/>
            <a:ext cx="3130069" cy="3754874"/>
          </a:xfrm>
          <a:prstGeom prst="rect">
            <a:avLst/>
          </a:prstGeom>
          <a:noFill/>
          <a:ln w="6350" cmpd="sng">
            <a:noFill/>
            <a:prstDash val="dash"/>
          </a:ln>
        </p:spPr>
        <p:txBody>
          <a:bodyPr wrap="square" rtlCol="0">
            <a:spAutoFit/>
          </a:bodyPr>
          <a:lstStyle/>
          <a:p>
            <a:pPr algn="just"/>
            <a:r>
              <a:rPr lang="en-US" sz="1400" dirty="0">
                <a:solidFill>
                  <a:srgbClr val="000000"/>
                </a:solidFill>
                <a:latin typeface="Futura-Condensed-Normal" pitchFamily="2" charset="0"/>
                <a:cs typeface="Futura Condensed"/>
              </a:rPr>
              <a:t>When we </a:t>
            </a:r>
            <a:r>
              <a:rPr lang="en-US" sz="1400" dirty="0" smtClean="0">
                <a:solidFill>
                  <a:srgbClr val="000000"/>
                </a:solidFill>
                <a:latin typeface="Futura-Condensed-Normal" pitchFamily="2" charset="0"/>
                <a:cs typeface="Futura Condensed"/>
              </a:rPr>
              <a:t>shared </a:t>
            </a:r>
            <a:r>
              <a:rPr lang="en-US" sz="1400" dirty="0">
                <a:solidFill>
                  <a:srgbClr val="000000"/>
                </a:solidFill>
                <a:latin typeface="Futura-Condensed-Normal" pitchFamily="2" charset="0"/>
                <a:cs typeface="Futura Condensed"/>
              </a:rPr>
              <a:t>a draft of this guide with teachers, a common initial reaction was, “Unit 0?!? Why 0?</a:t>
            </a:r>
            <a:r>
              <a:rPr lang="en-US" sz="1400" dirty="0" smtClean="0">
                <a:solidFill>
                  <a:srgbClr val="000000"/>
                </a:solidFill>
                <a:latin typeface="Futura-Condensed-Normal" pitchFamily="2" charset="0"/>
                <a:cs typeface="Futura Condensed"/>
              </a:rPr>
              <a:t>”</a:t>
            </a:r>
          </a:p>
          <a:p>
            <a:pPr algn="just"/>
            <a:endParaRPr lang="en-US" sz="1400" dirty="0">
              <a:solidFill>
                <a:srgbClr val="000000"/>
              </a:solidFill>
              <a:latin typeface="Futura-Condensed-Normal" pitchFamily="2" charset="0"/>
              <a:cs typeface="Futura Condensed"/>
            </a:endParaRPr>
          </a:p>
          <a:p>
            <a:pPr algn="just"/>
            <a:r>
              <a:rPr lang="en-US" sz="1400" dirty="0" smtClean="0">
                <a:solidFill>
                  <a:srgbClr val="000000"/>
                </a:solidFill>
                <a:latin typeface="Futura-Condensed-Normal" pitchFamily="2" charset="0"/>
                <a:cs typeface="Futura Condensed"/>
              </a:rPr>
              <a:t>We </a:t>
            </a:r>
            <a:r>
              <a:rPr lang="en-US" sz="1400" dirty="0">
                <a:solidFill>
                  <a:srgbClr val="000000"/>
                </a:solidFill>
                <a:latin typeface="Futura-Condensed-Normal" pitchFamily="2" charset="0"/>
                <a:cs typeface="Futura Condensed"/>
              </a:rPr>
              <a:t>hoped to communicate that this is a </a:t>
            </a:r>
            <a:r>
              <a:rPr lang="en-US" sz="1400" i="1" dirty="0">
                <a:solidFill>
                  <a:srgbClr val="000000"/>
                </a:solidFill>
                <a:latin typeface="Futura-Condensed-Normal" pitchFamily="2" charset="0"/>
                <a:cs typeface="Futura Condensed"/>
              </a:rPr>
              <a:t>preparatory</a:t>
            </a:r>
            <a:r>
              <a:rPr lang="en-US" sz="1400" dirty="0">
                <a:solidFill>
                  <a:srgbClr val="000000"/>
                </a:solidFill>
                <a:latin typeface="Futura-Condensed-Normal" pitchFamily="2" charset="0"/>
                <a:cs typeface="Futura Condensed"/>
              </a:rPr>
              <a:t> unit, supporting you in establishing a culture of creative computing through creating, personalizing, sharing, and reflecting. Our ambition to support this </a:t>
            </a:r>
            <a:r>
              <a:rPr lang="en-US" sz="1400" dirty="0" smtClean="0">
                <a:solidFill>
                  <a:srgbClr val="000000"/>
                </a:solidFill>
                <a:latin typeface="Futura-Condensed-Normal" pitchFamily="2" charset="0"/>
                <a:cs typeface="Futura Condensed"/>
              </a:rPr>
              <a:t>type of learning </a:t>
            </a:r>
            <a:r>
              <a:rPr lang="en-US" sz="1400" dirty="0">
                <a:solidFill>
                  <a:srgbClr val="000000"/>
                </a:solidFill>
                <a:latin typeface="Futura-Condensed-Normal" pitchFamily="2" charset="0"/>
                <a:cs typeface="Futura Condensed"/>
              </a:rPr>
              <a:t>culture will be evident throughout the guide.</a:t>
            </a:r>
          </a:p>
          <a:p>
            <a:pPr algn="just"/>
            <a:endParaRPr lang="en-US" sz="1400" dirty="0">
              <a:solidFill>
                <a:srgbClr val="000000"/>
              </a:solidFill>
              <a:latin typeface="Futura-Condensed-Normal" pitchFamily="2" charset="0"/>
              <a:cs typeface="Futura Condensed"/>
            </a:endParaRPr>
          </a:p>
          <a:p>
            <a:pPr algn="just"/>
            <a:r>
              <a:rPr lang="en-US" sz="1400" dirty="0">
                <a:solidFill>
                  <a:srgbClr val="000000"/>
                </a:solidFill>
                <a:latin typeface="Futura-Condensed-Normal" pitchFamily="2" charset="0"/>
                <a:cs typeface="Futura Condensed"/>
              </a:rPr>
              <a:t>Creative computing culture has an intellectual dimension, engaging with a set of computational concepts and practices. It has a physical dimension, encouraging interactions with others through the placement of desks, chairs, and computers. Most importantly, it has an affective dimension, cultivating a sense of confidence and fearlessness. </a:t>
            </a:r>
          </a:p>
        </p:txBody>
      </p:sp>
      <p:sp>
        <p:nvSpPr>
          <p:cNvPr id="88" name="Oval Callout 87"/>
          <p:cNvSpPr/>
          <p:nvPr/>
        </p:nvSpPr>
        <p:spPr>
          <a:xfrm rot="631125">
            <a:off x="3767013" y="2978734"/>
            <a:ext cx="3726456" cy="3591135"/>
          </a:xfrm>
          <a:prstGeom prst="wedgeEllipseCallout">
            <a:avLst>
              <a:gd name="adj1" fmla="val -40370"/>
              <a:gd name="adj2" fmla="val 54941"/>
            </a:avLst>
          </a:prstGeom>
          <a:noFill/>
          <a:ln w="9525" cmpd="sng">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fontScale="92500"/>
          </a:bodyPr>
          <a:lstStyle/>
          <a:p>
            <a:pPr algn="just"/>
            <a:endParaRPr lang="en-US" sz="1200" dirty="0" smtClean="0">
              <a:solidFill>
                <a:schemeClr val="tx1"/>
              </a:solidFill>
              <a:latin typeface="Futura-Condensed-Normal" pitchFamily="2" charset="0"/>
              <a:cs typeface="Futura Condensed"/>
            </a:endParaRPr>
          </a:p>
          <a:p>
            <a:pPr algn="just"/>
            <a:r>
              <a:rPr lang="en-US" sz="1200" dirty="0" smtClean="0">
                <a:solidFill>
                  <a:schemeClr val="tx1"/>
                </a:solidFill>
                <a:latin typeface="Futura-Condensed-Normal" pitchFamily="2" charset="0"/>
                <a:cs typeface="Futura Condensed"/>
              </a:rPr>
              <a:t>It </a:t>
            </a:r>
            <a:r>
              <a:rPr lang="en-US" sz="1200" dirty="0">
                <a:solidFill>
                  <a:schemeClr val="tx1"/>
                </a:solidFill>
                <a:latin typeface="Futura-Condensed-Normal" pitchFamily="2" charset="0"/>
                <a:cs typeface="Futura Condensed"/>
              </a:rPr>
              <a:t>really helps if you have kind of a culture or climate in your classroom. It starts on the first </a:t>
            </a:r>
            <a:r>
              <a:rPr lang="en-US" sz="1200" dirty="0" smtClean="0">
                <a:solidFill>
                  <a:schemeClr val="tx1"/>
                </a:solidFill>
                <a:latin typeface="Futura-Condensed-Normal" pitchFamily="2" charset="0"/>
                <a:cs typeface="Futura Condensed"/>
              </a:rPr>
              <a:t>day – getting </a:t>
            </a:r>
            <a:r>
              <a:rPr lang="en-US" sz="1200" dirty="0">
                <a:solidFill>
                  <a:schemeClr val="tx1"/>
                </a:solidFill>
                <a:latin typeface="Futura-Condensed-Normal" pitchFamily="2" charset="0"/>
                <a:cs typeface="Futura Condensed"/>
              </a:rPr>
              <a:t>kids to appreciate that they’re going to make mistakes and that I’m going to be asking them to do stuff that is hard. I always just put that right out there. And they don’t, at first, just because they want to succeed. Even adults don’t like to fail, or make mistakes. But it is important, I feel, that when you do run into difficulties that it’s not time to give up or cry. It’s time to think about the strategies that you have to solve your problem, or to look for help. No reason to break down or give </a:t>
            </a:r>
            <a:r>
              <a:rPr lang="en-US" sz="1200" dirty="0" smtClean="0">
                <a:solidFill>
                  <a:schemeClr val="tx1"/>
                </a:solidFill>
                <a:latin typeface="Futura-Condensed-Normal" pitchFamily="2" charset="0"/>
                <a:cs typeface="Futura Condensed"/>
              </a:rPr>
              <a:t>up – you </a:t>
            </a:r>
            <a:r>
              <a:rPr lang="en-US" sz="1200" dirty="0">
                <a:solidFill>
                  <a:schemeClr val="tx1"/>
                </a:solidFill>
                <a:latin typeface="Futura-Condensed-Normal" pitchFamily="2" charset="0"/>
                <a:cs typeface="Futura Condensed"/>
              </a:rPr>
              <a:t>keep at it.</a:t>
            </a:r>
          </a:p>
          <a:p>
            <a:pPr marL="965200" algn="just"/>
            <a:r>
              <a:rPr lang="en-US" sz="1200" dirty="0">
                <a:solidFill>
                  <a:schemeClr val="tx1"/>
                </a:solidFill>
                <a:latin typeface="Futura-Condensed-Normal" pitchFamily="2" charset="0"/>
                <a:cs typeface="Futura Condensed"/>
              </a:rPr>
              <a:t>TS, Elementary School Teacher</a:t>
            </a: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0</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grpSp>
        <p:nvGrpSpPr>
          <p:cNvPr id="20" name="Group 19"/>
          <p:cNvGrpSpPr/>
          <p:nvPr/>
        </p:nvGrpSpPr>
        <p:grpSpPr>
          <a:xfrm>
            <a:off x="4127947" y="8560493"/>
            <a:ext cx="3307404" cy="1243107"/>
            <a:chOff x="4023935" y="8555725"/>
            <a:chExt cx="3307404" cy="1243107"/>
          </a:xfrm>
        </p:grpSpPr>
        <p:grpSp>
          <p:nvGrpSpPr>
            <p:cNvPr id="7" name="Group 6"/>
            <p:cNvGrpSpPr/>
            <p:nvPr/>
          </p:nvGrpSpPr>
          <p:grpSpPr>
            <a:xfrm>
              <a:off x="4023935" y="8555725"/>
              <a:ext cx="3307404" cy="1243107"/>
              <a:chOff x="11663738" y="7649002"/>
              <a:chExt cx="3307404" cy="1243107"/>
            </a:xfrm>
          </p:grpSpPr>
          <p:sp>
            <p:nvSpPr>
              <p:cNvPr id="62" name="TextBox 61"/>
              <p:cNvSpPr txBox="1"/>
              <p:nvPr/>
            </p:nvSpPr>
            <p:spPr>
              <a:xfrm>
                <a:off x="11663738" y="7953390"/>
                <a:ext cx="3117153" cy="938719"/>
              </a:xfrm>
              <a:prstGeom prst="rect">
                <a:avLst/>
              </a:prstGeom>
              <a:noFill/>
              <a:ln w="6350" cmpd="sng">
                <a:noFill/>
                <a:prstDash val="dash"/>
              </a:ln>
            </p:spPr>
            <p:txBody>
              <a:bodyPr wrap="square" numCol="1" rtlCol="0">
                <a:spAutoFit/>
              </a:bodyPr>
              <a:lstStyle/>
              <a:p>
                <a:pPr marL="171450" indent="-171450">
                  <a:buFont typeface="Lucida Grande"/>
                  <a:buChar char="+"/>
                </a:pPr>
                <a:r>
                  <a:rPr lang="en-US" sz="1100" dirty="0">
                    <a:latin typeface="Futura-Condensed-Normal" pitchFamily="2" charset="0"/>
                    <a:cs typeface="Futura Condensed"/>
                  </a:rPr>
                  <a:t>Coordinate with your IT department to make sure your </a:t>
                </a:r>
                <a:r>
                  <a:rPr lang="en-US" sz="1100" dirty="0" smtClean="0">
                    <a:latin typeface="Futura-Condensed-Normal" pitchFamily="2" charset="0"/>
                    <a:cs typeface="Futura Condensed"/>
                  </a:rPr>
                  <a:t>computers </a:t>
                </a:r>
                <a:r>
                  <a:rPr lang="en-US" sz="1100" dirty="0">
                    <a:latin typeface="Futura-Condensed-Normal" pitchFamily="2" charset="0"/>
                    <a:cs typeface="Futura Condensed"/>
                  </a:rPr>
                  <a:t>can access the Scratch website.</a:t>
                </a:r>
              </a:p>
              <a:p>
                <a:pPr marL="171450" indent="-171450">
                  <a:buFont typeface="Lucida Grande"/>
                  <a:buChar char="+"/>
                </a:pPr>
                <a:r>
                  <a:rPr lang="en-US" sz="1100" dirty="0">
                    <a:latin typeface="Futura-Condensed-Normal" pitchFamily="2" charset="0"/>
                    <a:cs typeface="Futura Condensed"/>
                  </a:rPr>
                  <a:t>Don’t have internet access? An offline version of Scratch is available for download: </a:t>
                </a:r>
                <a:br>
                  <a:rPr lang="en-US" sz="1100" dirty="0">
                    <a:latin typeface="Futura-Condensed-Normal" pitchFamily="2" charset="0"/>
                    <a:cs typeface="Futura Condensed"/>
                  </a:rPr>
                </a:br>
                <a:r>
                  <a:rPr lang="en-US" sz="1100" dirty="0">
                    <a:latin typeface="Futura-Condensed-Normal" pitchFamily="2" charset="0"/>
                    <a:cs typeface="Futura Condensed"/>
                  </a:rPr>
                  <a:t>http://</a:t>
                </a:r>
                <a:r>
                  <a:rPr lang="en-US" sz="1100" dirty="0" err="1">
                    <a:latin typeface="Futura-Condensed-Normal" pitchFamily="2" charset="0"/>
                    <a:cs typeface="Futura Condensed"/>
                  </a:rPr>
                  <a:t>scratch.mit.edu</a:t>
                </a:r>
                <a:r>
                  <a:rPr lang="en-US" sz="1100" dirty="0">
                    <a:latin typeface="Futura-Condensed-Normal" pitchFamily="2" charset="0"/>
                    <a:cs typeface="Futura Condensed"/>
                  </a:rPr>
                  <a:t>/scratch2download</a:t>
                </a:r>
              </a:p>
            </p:txBody>
          </p:sp>
          <p:sp>
            <p:nvSpPr>
              <p:cNvPr id="63" name="TextBox 62"/>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86" name="Straight Connector 85"/>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127947" y="7550991"/>
            <a:ext cx="3307404" cy="904552"/>
            <a:chOff x="4127947" y="7437357"/>
            <a:chExt cx="3307404" cy="904552"/>
          </a:xfrm>
        </p:grpSpPr>
        <p:grpSp>
          <p:nvGrpSpPr>
            <p:cNvPr id="18" name="Group 17"/>
            <p:cNvGrpSpPr/>
            <p:nvPr/>
          </p:nvGrpSpPr>
          <p:grpSpPr>
            <a:xfrm>
              <a:off x="4127947" y="7437357"/>
              <a:ext cx="3307404" cy="904552"/>
              <a:chOff x="4127947" y="7666859"/>
              <a:chExt cx="3307404" cy="904552"/>
            </a:xfrm>
          </p:grpSpPr>
          <p:sp>
            <p:nvSpPr>
              <p:cNvPr id="57" name="TextBox 56"/>
              <p:cNvSpPr txBox="1"/>
              <p:nvPr/>
            </p:nvSpPr>
            <p:spPr>
              <a:xfrm>
                <a:off x="4127947" y="7971247"/>
                <a:ext cx="3117153" cy="600164"/>
              </a:xfrm>
              <a:prstGeom prst="rect">
                <a:avLst/>
              </a:prstGeom>
              <a:noFill/>
              <a:ln w="6350" cmpd="sng">
                <a:noFill/>
                <a:prstDash val="dash"/>
              </a:ln>
            </p:spPr>
            <p:txBody>
              <a:bodyPr wrap="square" numCol="2" rtlCol="0">
                <a:spAutoFit/>
              </a:bodyPr>
              <a:lstStyle/>
              <a:p>
                <a:pPr marL="171450" indent="-171450">
                  <a:buFont typeface="Lucida Grande"/>
                  <a:buChar char="+"/>
                </a:pPr>
                <a:r>
                  <a:rPr lang="en-US" sz="1100" dirty="0" smtClean="0">
                    <a:latin typeface="Futura-Condensed-Normal" pitchFamily="2" charset="0"/>
                    <a:cs typeface="Futura Condensed"/>
                  </a:rPr>
                  <a:t>profile </a:t>
                </a:r>
                <a:r>
                  <a:rPr lang="en-US" sz="1100" dirty="0">
                    <a:latin typeface="Futura-Condensed-Normal" pitchFamily="2" charset="0"/>
                    <a:cs typeface="Futura Condensed"/>
                  </a:rPr>
                  <a:t>e</a:t>
                </a:r>
                <a:r>
                  <a:rPr lang="en-US" sz="1100" dirty="0" smtClean="0">
                    <a:latin typeface="Futura-Condensed-Normal" pitchFamily="2" charset="0"/>
                    <a:cs typeface="Futura Condensed"/>
                  </a:rPr>
                  <a:t>ditor</a:t>
                </a: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roject page</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tudio</a:t>
                </a:r>
              </a:p>
              <a:p>
                <a:pPr marL="171450" indent="-171450">
                  <a:buFont typeface="Lucida Grande"/>
                  <a:buChar char="+"/>
                </a:pPr>
                <a:r>
                  <a:rPr lang="en-US" sz="1100" dirty="0">
                    <a:latin typeface="Futura-Condensed-Normal" pitchFamily="2" charset="0"/>
                    <a:cs typeface="Futura Condensed"/>
                  </a:rPr>
                  <a:t>c</a:t>
                </a:r>
                <a:r>
                  <a:rPr lang="en-US" sz="1100" dirty="0" smtClean="0">
                    <a:latin typeface="Futura-Condensed-Normal" pitchFamily="2" charset="0"/>
                    <a:cs typeface="Futura Condensed"/>
                  </a:rPr>
                  <a:t>ritique </a:t>
                </a:r>
                <a:r>
                  <a:rPr lang="en-US" sz="1100" dirty="0">
                    <a:latin typeface="Futura-Condensed-Normal" pitchFamily="2" charset="0"/>
                    <a:cs typeface="Futura Condensed"/>
                  </a:rPr>
                  <a:t>c</a:t>
                </a:r>
                <a:r>
                  <a:rPr lang="en-US" sz="1100" dirty="0" smtClean="0">
                    <a:latin typeface="Futura-Condensed-Normal" pitchFamily="2" charset="0"/>
                    <a:cs typeface="Futura Condensed"/>
                  </a:rPr>
                  <a:t>roup</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r</a:t>
                </a:r>
                <a:r>
                  <a:rPr lang="en-US" sz="1100" dirty="0" smtClean="0">
                    <a:latin typeface="Futura-Condensed-Normal" pitchFamily="2" charset="0"/>
                    <a:cs typeface="Futura Condensed"/>
                  </a:rPr>
                  <a:t>ed, yellow, green</a:t>
                </a:r>
              </a:p>
            </p:txBody>
          </p:sp>
          <p:sp>
            <p:nvSpPr>
              <p:cNvPr id="76" name="TextBox 75"/>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32" name="Straight Connector 31"/>
            <p:cNvCxnSpPr/>
            <p:nvPr/>
          </p:nvCxnSpPr>
          <p:spPr>
            <a:xfrm>
              <a:off x="4204147" y="7738841"/>
              <a:ext cx="310861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76485" y="7550991"/>
            <a:ext cx="3307404" cy="2084844"/>
            <a:chOff x="375350" y="7667820"/>
            <a:chExt cx="3307404" cy="2084844"/>
          </a:xfrm>
        </p:grpSpPr>
        <p:sp>
          <p:nvSpPr>
            <p:cNvPr id="49" name="TextBox 48"/>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50" name="TextBox 49"/>
            <p:cNvSpPr txBox="1"/>
            <p:nvPr/>
          </p:nvSpPr>
          <p:spPr>
            <a:xfrm>
              <a:off x="375350" y="7967560"/>
              <a:ext cx="3231204" cy="1785104"/>
            </a:xfrm>
            <a:prstGeom prst="rect">
              <a:avLst/>
            </a:prstGeom>
            <a:noFill/>
            <a:ln w="6350" cmpd="sng">
              <a:noFill/>
              <a:prstDash val="dash"/>
            </a:ln>
          </p:spPr>
          <p:txBody>
            <a:bodyPr wrap="square" rtlCol="0">
              <a:spAutoFit/>
            </a:bodyPr>
            <a:lstStyle/>
            <a:p>
              <a:r>
                <a:rPr lang="en-US" sz="1100" dirty="0" smtClean="0">
                  <a:latin typeface="Futura-Condensed-Normal" pitchFamily="2" charset="0"/>
                  <a:cs typeface="Futura Condensed"/>
                </a:rPr>
                <a:t>Students will:</a:t>
              </a:r>
            </a:p>
            <a:p>
              <a:pPr marL="171450" indent="-171450">
                <a:buFont typeface="Lucida Grande"/>
                <a:buChar char="+"/>
              </a:pPr>
              <a:r>
                <a:rPr lang="en-US" sz="1100" dirty="0">
                  <a:latin typeface="Futura-Condensed-Normal" pitchFamily="2" charset="0"/>
                  <a:cs typeface="Futura Condensed"/>
                </a:rPr>
                <a:t>be introduced to the concept of computational creation, in the context of Scratch </a:t>
              </a:r>
            </a:p>
            <a:p>
              <a:pPr marL="171450" indent="-171450">
                <a:buFont typeface="Lucida Grande"/>
                <a:buChar char="+"/>
              </a:pPr>
              <a:r>
                <a:rPr lang="en-US" sz="1100" dirty="0">
                  <a:latin typeface="Futura-Condensed-Normal" pitchFamily="2" charset="0"/>
                  <a:cs typeface="Futura Condensed"/>
                </a:rPr>
                <a:t>be able to imagine possibilities for their own Scratch-based computational </a:t>
              </a:r>
              <a:r>
                <a:rPr lang="en-US" sz="1100" dirty="0" smtClean="0">
                  <a:latin typeface="Futura-Condensed-Normal" pitchFamily="2" charset="0"/>
                  <a:cs typeface="Futura Condensed"/>
                </a:rPr>
                <a:t>creation</a:t>
              </a:r>
            </a:p>
            <a:p>
              <a:pPr marL="171450" indent="-171450">
                <a:buFont typeface="Lucida Grande"/>
                <a:buChar char="+"/>
              </a:pPr>
              <a:r>
                <a:rPr lang="en-US" sz="1100" dirty="0">
                  <a:latin typeface="Futura-Condensed-Normal" pitchFamily="2" charset="0"/>
                  <a:cs typeface="Futura Condensed"/>
                </a:rPr>
                <a:t>become familiar with resources that support their computational </a:t>
              </a:r>
              <a:r>
                <a:rPr lang="en-US" sz="1100" dirty="0" smtClean="0">
                  <a:latin typeface="Futura-Condensed-Normal" pitchFamily="2" charset="0"/>
                  <a:cs typeface="Futura Condensed"/>
                </a:rPr>
                <a:t>creation</a:t>
              </a:r>
            </a:p>
            <a:p>
              <a:pPr marL="171450" indent="-171450">
                <a:buFont typeface="Lucida Grande"/>
                <a:buChar char="+"/>
              </a:pPr>
              <a:r>
                <a:rPr lang="en-US" sz="1100" dirty="0">
                  <a:latin typeface="Futura-Condensed-Normal" pitchFamily="2" charset="0"/>
                  <a:cs typeface="Futura Condensed"/>
                </a:rPr>
                <a:t>prepare for creating Scratch projects by establishing Scratch accounts, exploring Scratch studios, creating design journals, and organizing critique groups</a:t>
              </a:r>
            </a:p>
          </p:txBody>
        </p:sp>
        <p:cxnSp>
          <p:nvCxnSpPr>
            <p:cNvPr id="51" name="Straight Connector 50"/>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8</a:t>
            </a:r>
            <a:endParaRPr lang="en-US" dirty="0">
              <a:latin typeface="Futura-Condensed-Normal" pitchFamily="2" charset="0"/>
            </a:endParaRPr>
          </a:p>
        </p:txBody>
      </p:sp>
    </p:spTree>
    <p:extLst>
      <p:ext uri="{BB962C8B-B14F-4D97-AF65-F5344CB8AC3E}">
        <p14:creationId xmlns:p14="http://schemas.microsoft.com/office/powerpoint/2010/main" xmlns="" val="56304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679" y="1621971"/>
            <a:ext cx="3273767" cy="2708434"/>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Ready to get started? This unit is designed for those who are completely new to Scratch. From exploring inspiring projects, to creating a Scratch account, to having an initial experience playing with the Scratch project editor, each activity is designed to guide you and your students through the process of getting </a:t>
            </a:r>
            <a:r>
              <a:rPr lang="en-US" sz="1200" dirty="0" smtClean="0">
                <a:latin typeface="Futura-Condensed-Normal" pitchFamily="2" charset="0"/>
                <a:cs typeface="Futura Condensed"/>
              </a:rPr>
              <a:t>started </a:t>
            </a:r>
            <a:r>
              <a:rPr lang="en-US" sz="1200" dirty="0">
                <a:latin typeface="Futura-Condensed-Normal" pitchFamily="2" charset="0"/>
                <a:cs typeface="Futura Condensed"/>
              </a:rPr>
              <a:t>with Scratch.</a:t>
            </a:r>
          </a:p>
          <a:p>
            <a:pPr algn="just"/>
            <a:endParaRPr lang="en-US" sz="700" dirty="0">
              <a:latin typeface="Futura-Condensed-Normal" pitchFamily="2" charset="0"/>
              <a:cs typeface="Futura Condensed"/>
            </a:endParaRPr>
          </a:p>
          <a:p>
            <a:pPr algn="just"/>
            <a:r>
              <a:rPr lang="en-US" sz="1200" dirty="0">
                <a:latin typeface="Futura-Condensed-Normal" pitchFamily="2" charset="0"/>
                <a:cs typeface="Futura Condensed"/>
              </a:rPr>
              <a:t>In each unit, we offer a selection of </a:t>
            </a:r>
            <a:r>
              <a:rPr lang="en-US" sz="1200" dirty="0" smtClean="0">
                <a:latin typeface="Futura-Condensed-Normal" pitchFamily="2" charset="0"/>
                <a:cs typeface="Futura Condensed"/>
              </a:rPr>
              <a:t>activities – but </a:t>
            </a:r>
            <a:r>
              <a:rPr lang="en-US" sz="1200" dirty="0">
                <a:latin typeface="Futura-Condensed-Normal" pitchFamily="2" charset="0"/>
                <a:cs typeface="Futura Condensed"/>
              </a:rPr>
              <a:t>we encourage you to tinker with the choice and order of the activities. Different contexts and audiences will invite different experiences. Choose your own adventure by mixing and matching the activities in ways that are most compelling for you and the learners you support.</a:t>
            </a:r>
          </a:p>
          <a:p>
            <a:pPr algn="just"/>
            <a:endParaRPr lang="en-US" sz="700" dirty="0">
              <a:latin typeface="Futura-Condensed-Normal" pitchFamily="2" charset="0"/>
              <a:cs typeface="Futura Condensed"/>
            </a:endParaRPr>
          </a:p>
          <a:p>
            <a:pPr algn="just"/>
            <a:r>
              <a:rPr lang="en-US" sz="1200" dirty="0">
                <a:latin typeface="Futura-Condensed-Normal" pitchFamily="2" charset="0"/>
                <a:cs typeface="Futura Condensed"/>
              </a:rPr>
              <a:t>Not sure where to start? For more support, check out the suggested path through the activities provided below.</a:t>
            </a:r>
          </a:p>
        </p:txBody>
      </p:sp>
      <p:grpSp>
        <p:nvGrpSpPr>
          <p:cNvPr id="51" name="Group 50"/>
          <p:cNvGrpSpPr/>
          <p:nvPr/>
        </p:nvGrpSpPr>
        <p:grpSpPr>
          <a:xfrm>
            <a:off x="995895" y="6309185"/>
            <a:ext cx="5891390" cy="409419"/>
            <a:chOff x="995895" y="6309186"/>
            <a:chExt cx="5891390" cy="409419"/>
          </a:xfrm>
        </p:grpSpPr>
        <p:grpSp>
          <p:nvGrpSpPr>
            <p:cNvPr id="123" name="Group 122"/>
            <p:cNvGrpSpPr/>
            <p:nvPr/>
          </p:nvGrpSpPr>
          <p:grpSpPr>
            <a:xfrm>
              <a:off x="995895" y="6433843"/>
              <a:ext cx="5891390" cy="284762"/>
              <a:chOff x="995895" y="6433843"/>
              <a:chExt cx="5891390" cy="284762"/>
            </a:xfrm>
            <a:solidFill>
              <a:srgbClr val="AA28BA"/>
            </a:solidFill>
          </p:grpSpPr>
          <p:grpSp>
            <p:nvGrpSpPr>
              <p:cNvPr id="124" name="Group 123"/>
              <p:cNvGrpSpPr/>
              <p:nvPr/>
            </p:nvGrpSpPr>
            <p:grpSpPr>
              <a:xfrm>
                <a:off x="995895" y="6433843"/>
                <a:ext cx="3538732" cy="284762"/>
                <a:chOff x="995895" y="6433843"/>
                <a:chExt cx="3538732" cy="284762"/>
              </a:xfrm>
              <a:grpFill/>
            </p:grpSpPr>
            <p:cxnSp>
              <p:nvCxnSpPr>
                <p:cNvPr id="139" name="Straight Connector 138"/>
                <p:cNvCxnSpPr/>
                <p:nvPr/>
              </p:nvCxnSpPr>
              <p:spPr>
                <a:xfrm flipH="1" flipV="1">
                  <a:off x="3356066" y="6433843"/>
                  <a:ext cx="1" cy="282631"/>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flipV="1">
                  <a:off x="4534626" y="6433843"/>
                  <a:ext cx="1" cy="282631"/>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flipH="1" flipV="1">
                  <a:off x="995895" y="6433843"/>
                  <a:ext cx="1" cy="284762"/>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126" name="Group 125"/>
              <p:cNvGrpSpPr/>
              <p:nvPr/>
            </p:nvGrpSpPr>
            <p:grpSpPr>
              <a:xfrm>
                <a:off x="4530851" y="6433843"/>
                <a:ext cx="2356434" cy="281046"/>
                <a:chOff x="2320302" y="7146675"/>
                <a:chExt cx="2356434" cy="281046"/>
              </a:xfrm>
              <a:grpFill/>
            </p:grpSpPr>
            <p:cxnSp>
              <p:nvCxnSpPr>
                <p:cNvPr id="129" name="Straight Connector 128"/>
                <p:cNvCxnSpPr/>
                <p:nvPr/>
              </p:nvCxnSpPr>
              <p:spPr>
                <a:xfrm flipH="1" flipV="1">
                  <a:off x="4672961" y="7146675"/>
                  <a:ext cx="3775" cy="281046"/>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a:off x="2320302" y="7154071"/>
                  <a:ext cx="2356434" cy="0"/>
                </a:xfrm>
                <a:prstGeom prst="line">
                  <a:avLst/>
                </a:prstGeom>
                <a:grpFill/>
                <a:ln w="12700" cmpd="sng">
                  <a:solidFill>
                    <a:schemeClr val="tx1"/>
                  </a:solidFill>
                </a:ln>
              </p:spPr>
              <p:style>
                <a:lnRef idx="1">
                  <a:schemeClr val="dk1"/>
                </a:lnRef>
                <a:fillRef idx="0">
                  <a:schemeClr val="dk1"/>
                </a:fillRef>
                <a:effectRef idx="0">
                  <a:schemeClr val="dk1"/>
                </a:effectRef>
                <a:fontRef idx="minor">
                  <a:schemeClr val="tx1"/>
                </a:fontRef>
              </p:style>
            </p:cxnSp>
          </p:grpSp>
        </p:grpSp>
        <p:grpSp>
          <p:nvGrpSpPr>
            <p:cNvPr id="2" name="Group 1"/>
            <p:cNvGrpSpPr/>
            <p:nvPr/>
          </p:nvGrpSpPr>
          <p:grpSpPr>
            <a:xfrm>
              <a:off x="995896" y="6309186"/>
              <a:ext cx="5016036" cy="259011"/>
              <a:chOff x="995896" y="6309186"/>
              <a:chExt cx="5016036" cy="259011"/>
            </a:xfrm>
          </p:grpSpPr>
          <p:grpSp>
            <p:nvGrpSpPr>
              <p:cNvPr id="118" name="Group 117"/>
              <p:cNvGrpSpPr/>
              <p:nvPr/>
            </p:nvGrpSpPr>
            <p:grpSpPr>
              <a:xfrm>
                <a:off x="995896" y="6309186"/>
                <a:ext cx="2360171" cy="253916"/>
                <a:chOff x="4523431" y="6279494"/>
                <a:chExt cx="2360171" cy="253916"/>
              </a:xfrm>
            </p:grpSpPr>
            <p:cxnSp>
              <p:nvCxnSpPr>
                <p:cNvPr id="120" name="Straight Connector 119"/>
                <p:cNvCxnSpPr/>
                <p:nvPr/>
              </p:nvCxnSpPr>
              <p:spPr>
                <a:xfrm>
                  <a:off x="4523431" y="6410615"/>
                  <a:ext cx="2360171" cy="0"/>
                </a:xfrm>
                <a:prstGeom prst="line">
                  <a:avLst/>
                </a:prstGeom>
                <a:ln w="12700" cmpd="sng">
                  <a:solidFill>
                    <a:schemeClr val="tx1"/>
                  </a:solidFill>
                </a:ln>
              </p:spPr>
              <p:style>
                <a:lnRef idx="1">
                  <a:schemeClr val="dk1"/>
                </a:lnRef>
                <a:fillRef idx="0">
                  <a:schemeClr val="dk1"/>
                </a:fillRef>
                <a:effectRef idx="0">
                  <a:schemeClr val="dk1"/>
                </a:effectRef>
                <a:fontRef idx="minor">
                  <a:schemeClr val="tx1"/>
                </a:fontRef>
              </p:style>
            </p:cxnSp>
            <p:sp>
              <p:nvSpPr>
                <p:cNvPr id="121" name="Rectangle 120"/>
                <p:cNvSpPr/>
                <p:nvPr/>
              </p:nvSpPr>
              <p:spPr>
                <a:xfrm>
                  <a:off x="5391121" y="6279494"/>
                  <a:ext cx="624587" cy="253916"/>
                </a:xfrm>
                <a:prstGeom prst="rect">
                  <a:avLst/>
                </a:prstGeom>
                <a:solidFill>
                  <a:srgbClr val="FFFFFF"/>
                </a:solidFill>
              </p:spPr>
              <p:txBody>
                <a:bodyPr wrap="none">
                  <a:spAutoFit/>
                </a:bodyPr>
                <a:lstStyle/>
                <a:p>
                  <a:pPr algn="ctr"/>
                  <a:r>
                    <a:rPr lang="en-US" sz="1050" dirty="0">
                      <a:latin typeface="Futura-Condensed-Normal" pitchFamily="2" charset="0"/>
                      <a:cs typeface="Futura Condensed"/>
                    </a:rPr>
                    <a:t>SESSION 1</a:t>
                  </a:r>
                  <a:endParaRPr lang="en-US" sz="1050" dirty="0">
                    <a:latin typeface="Futura-Condensed-Normal" pitchFamily="2" charset="0"/>
                  </a:endParaRPr>
                </a:p>
              </p:txBody>
            </p:sp>
          </p:grpSp>
          <p:sp>
            <p:nvSpPr>
              <p:cNvPr id="116" name="Rectangle 115"/>
              <p:cNvSpPr/>
              <p:nvPr/>
            </p:nvSpPr>
            <p:spPr>
              <a:xfrm>
                <a:off x="5387345" y="6314281"/>
                <a:ext cx="624587" cy="253916"/>
              </a:xfrm>
              <a:prstGeom prst="rect">
                <a:avLst/>
              </a:prstGeom>
              <a:solidFill>
                <a:schemeClr val="bg1"/>
              </a:solid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2</a:t>
                </a:r>
                <a:endParaRPr lang="en-US" sz="1050" dirty="0">
                  <a:latin typeface="Futura-Condensed-Normal" pitchFamily="2" charset="0"/>
                </a:endParaRPr>
              </a:p>
            </p:txBody>
          </p:sp>
        </p:grpSp>
      </p:grpSp>
      <p:grpSp>
        <p:nvGrpSpPr>
          <p:cNvPr id="12" name="Group 11"/>
          <p:cNvGrpSpPr/>
          <p:nvPr/>
        </p:nvGrpSpPr>
        <p:grpSpPr>
          <a:xfrm>
            <a:off x="535217" y="6771302"/>
            <a:ext cx="6806429" cy="2303847"/>
            <a:chOff x="535217" y="7306475"/>
            <a:chExt cx="6806429" cy="2303847"/>
          </a:xfrm>
        </p:grpSpPr>
        <p:grpSp>
          <p:nvGrpSpPr>
            <p:cNvPr id="19" name="Group 18"/>
            <p:cNvGrpSpPr/>
            <p:nvPr/>
          </p:nvGrpSpPr>
          <p:grpSpPr>
            <a:xfrm>
              <a:off x="535217" y="7309278"/>
              <a:ext cx="5628892" cy="2301044"/>
              <a:chOff x="535217" y="6847712"/>
              <a:chExt cx="5628892" cy="2301044"/>
            </a:xfrm>
          </p:grpSpPr>
          <p:grpSp>
            <p:nvGrpSpPr>
              <p:cNvPr id="20" name="Group 19"/>
              <p:cNvGrpSpPr/>
              <p:nvPr/>
            </p:nvGrpSpPr>
            <p:grpSpPr>
              <a:xfrm>
                <a:off x="535217" y="6847723"/>
                <a:ext cx="927787" cy="1993266"/>
                <a:chOff x="535217" y="6847713"/>
                <a:chExt cx="1030874" cy="2214736"/>
              </a:xfrm>
            </p:grpSpPr>
            <p:sp>
              <p:nvSpPr>
                <p:cNvPr id="45" name="Rectangle 44"/>
                <p:cNvSpPr/>
                <p:nvPr/>
              </p:nvSpPr>
              <p:spPr>
                <a:xfrm>
                  <a:off x="535217" y="8104925"/>
                  <a:ext cx="1030874" cy="957524"/>
                </a:xfrm>
                <a:prstGeom prst="rect">
                  <a:avLst/>
                </a:prstGeom>
              </p:spPr>
              <p:txBody>
                <a:bodyPr wrap="square">
                  <a:spAutoFit/>
                </a:bodyPr>
                <a:lstStyle/>
                <a:p>
                  <a:pPr algn="ctr"/>
                  <a:r>
                    <a:rPr lang="en-US" sz="1000" dirty="0">
                      <a:latin typeface="Futura-Condensed-Normal" pitchFamily="2" charset="0"/>
                      <a:cs typeface="Futura Condensed"/>
                    </a:rPr>
                    <a:t>Watch the Scratch overview video and imagine what’s possible </a:t>
                  </a:r>
                  <a:r>
                    <a:rPr lang="en-US" sz="1000">
                      <a:latin typeface="Futura-Condensed-Normal" pitchFamily="2" charset="0"/>
                      <a:cs typeface="Futura Condensed"/>
                    </a:rPr>
                    <a:t>with </a:t>
                  </a:r>
                  <a:r>
                    <a:rPr lang="en-US" sz="1000" smtClean="0">
                      <a:latin typeface="Futura-Condensed-Normal" pitchFamily="2" charset="0"/>
                      <a:cs typeface="Futura Condensed"/>
                    </a:rPr>
                    <a:t>Scratch.</a:t>
                  </a:r>
                  <a:endParaRPr lang="en-US" sz="1000" dirty="0">
                    <a:latin typeface="Futura-Condensed-Normal" pitchFamily="2" charset="0"/>
                    <a:cs typeface="Futura Condensed"/>
                  </a:endParaRP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chemeClr val="tx1">
                      <a:lumMod val="50000"/>
                      <a:lumOff val="5000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4" name="TextBox 43"/>
                  <p:cNvSpPr txBox="1"/>
                  <p:nvPr/>
                </p:nvSpPr>
                <p:spPr>
                  <a:xfrm>
                    <a:off x="535218" y="7112421"/>
                    <a:ext cx="1030873" cy="523220"/>
                  </a:xfrm>
                  <a:prstGeom prst="rect">
                    <a:avLst/>
                  </a:prstGeom>
                  <a:noFill/>
                  <a:ln w="6350" cmpd="sng">
                    <a:noFill/>
                    <a:prstDash val="dash"/>
                  </a:ln>
                </p:spPr>
                <p:txBody>
                  <a:bodyPr wrap="square" numCol="1" rtlCol="0">
                    <a:spAutoFit/>
                  </a:bodyPr>
                  <a:lstStyle/>
                  <a:p>
                    <a:pPr algn="ctr"/>
                    <a:r>
                      <a:rPr lang="en-US" sz="1200" dirty="0">
                        <a:solidFill>
                          <a:schemeClr val="bg1"/>
                        </a:solidFill>
                        <a:latin typeface="Futura-Condensed-Normal" pitchFamily="2" charset="0"/>
                        <a:cs typeface="Futura Condensed"/>
                      </a:rPr>
                      <a:t>INTRODUCING SCRATCH</a:t>
                    </a:r>
                  </a:p>
                </p:txBody>
              </p:sp>
            </p:grpSp>
          </p:grpSp>
          <p:grpSp>
            <p:nvGrpSpPr>
              <p:cNvPr id="21" name="Group 20"/>
              <p:cNvGrpSpPr/>
              <p:nvPr/>
            </p:nvGrpSpPr>
            <p:grpSpPr>
              <a:xfrm>
                <a:off x="1711987" y="6847712"/>
                <a:ext cx="927786" cy="1839378"/>
                <a:chOff x="1777121" y="6847712"/>
                <a:chExt cx="1030873" cy="2043753"/>
              </a:xfrm>
            </p:grpSpPr>
            <p:sp>
              <p:nvSpPr>
                <p:cNvPr id="37" name="Rectangle 36"/>
                <p:cNvSpPr/>
                <p:nvPr/>
              </p:nvSpPr>
              <p:spPr>
                <a:xfrm>
                  <a:off x="1777121" y="8104925"/>
                  <a:ext cx="1030873" cy="786540"/>
                </a:xfrm>
                <a:prstGeom prst="rect">
                  <a:avLst/>
                </a:prstGeom>
                <a:noFill/>
              </p:spPr>
              <p:txBody>
                <a:bodyPr wrap="square">
                  <a:spAutoFit/>
                </a:bodyPr>
                <a:lstStyle/>
                <a:p>
                  <a:pPr algn="ctr"/>
                  <a:r>
                    <a:rPr lang="en-US" sz="1000" dirty="0">
                      <a:latin typeface="Futura-Condensed-Normal" pitchFamily="2" charset="0"/>
                      <a:cs typeface="Futura Condensed"/>
                    </a:rPr>
                    <a:t>Set up a Scratch account to save and share your projects.</a:t>
                  </a:r>
                </a:p>
              </p:txBody>
            </p:sp>
            <p:grpSp>
              <p:nvGrpSpPr>
                <p:cNvPr id="38" name="Group 37"/>
                <p:cNvGrpSpPr/>
                <p:nvPr/>
              </p:nvGrpSpPr>
              <p:grpSpPr>
                <a:xfrm>
                  <a:off x="1777121" y="6847712"/>
                  <a:ext cx="1030873" cy="975086"/>
                  <a:chOff x="1777121" y="6847712"/>
                  <a:chExt cx="1030873" cy="975086"/>
                </a:xfrm>
              </p:grpSpPr>
              <p:sp>
                <p:nvSpPr>
                  <p:cNvPr id="39" name="Teardrop 38"/>
                  <p:cNvSpPr/>
                  <p:nvPr/>
                </p:nvSpPr>
                <p:spPr>
                  <a:xfrm rot="8075815">
                    <a:off x="1805013" y="6847711"/>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TextBox 39"/>
                  <p:cNvSpPr txBox="1"/>
                  <p:nvPr/>
                </p:nvSpPr>
                <p:spPr>
                  <a:xfrm>
                    <a:off x="1777121" y="7112436"/>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SCRATCH ACCOUNT</a:t>
                    </a:r>
                  </a:p>
                </p:txBody>
              </p:sp>
            </p:grpSp>
          </p:grpSp>
          <p:grpSp>
            <p:nvGrpSpPr>
              <p:cNvPr id="22" name="Group 21"/>
              <p:cNvGrpSpPr/>
              <p:nvPr/>
            </p:nvGrpSpPr>
            <p:grpSpPr>
              <a:xfrm>
                <a:off x="2884866" y="6847714"/>
                <a:ext cx="927786" cy="2301042"/>
                <a:chOff x="3026723" y="6847714"/>
                <a:chExt cx="1030873" cy="2556713"/>
              </a:xfrm>
            </p:grpSpPr>
            <p:sp>
              <p:nvSpPr>
                <p:cNvPr id="33" name="Rectangle 32"/>
                <p:cNvSpPr/>
                <p:nvPr/>
              </p:nvSpPr>
              <p:spPr>
                <a:xfrm>
                  <a:off x="3026723" y="8104926"/>
                  <a:ext cx="1030873" cy="1299501"/>
                </a:xfrm>
                <a:prstGeom prst="rect">
                  <a:avLst/>
                </a:prstGeom>
              </p:spPr>
              <p:txBody>
                <a:bodyPr wrap="square">
                  <a:spAutoFit/>
                </a:bodyPr>
                <a:lstStyle/>
                <a:p>
                  <a:pPr algn="ctr"/>
                  <a:r>
                    <a:rPr lang="en-US" sz="1000" dirty="0">
                      <a:solidFill>
                        <a:srgbClr val="000000"/>
                      </a:solidFill>
                      <a:latin typeface="Futura-Condensed-Normal" pitchFamily="2" charset="0"/>
                      <a:cs typeface="Futura Condensed"/>
                    </a:rPr>
                    <a:t>Create a design journal to write down notes and reflections on the process of designing Scratch projects.</a:t>
                  </a:r>
                </a:p>
              </p:txBody>
            </p:sp>
            <p:grpSp>
              <p:nvGrpSpPr>
                <p:cNvPr id="34" name="Group 33"/>
                <p:cNvGrpSpPr/>
                <p:nvPr/>
              </p:nvGrpSpPr>
              <p:grpSpPr>
                <a:xfrm>
                  <a:off x="3026723" y="6847714"/>
                  <a:ext cx="1030873" cy="975086"/>
                  <a:chOff x="3026723" y="6847714"/>
                  <a:chExt cx="1030873" cy="975086"/>
                </a:xfrm>
              </p:grpSpPr>
              <p:sp>
                <p:nvSpPr>
                  <p:cNvPr id="35" name="Teardrop 34"/>
                  <p:cNvSpPr/>
                  <p:nvPr/>
                </p:nvSpPr>
                <p:spPr>
                  <a:xfrm rot="8075815">
                    <a:off x="3054616" y="6847713"/>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6" name="TextBox 35"/>
                  <p:cNvSpPr txBox="1"/>
                  <p:nvPr/>
                </p:nvSpPr>
                <p:spPr>
                  <a:xfrm>
                    <a:off x="3026723" y="7085837"/>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DESIGN JOURNAL</a:t>
                    </a:r>
                  </a:p>
                </p:txBody>
              </p:sp>
            </p:grpSp>
          </p:grpSp>
          <p:grpSp>
            <p:nvGrpSpPr>
              <p:cNvPr id="23" name="Group 22"/>
              <p:cNvGrpSpPr/>
              <p:nvPr/>
            </p:nvGrpSpPr>
            <p:grpSpPr>
              <a:xfrm>
                <a:off x="5236322" y="6847713"/>
                <a:ext cx="927787" cy="1839377"/>
                <a:chOff x="5465106" y="6847713"/>
                <a:chExt cx="1030874" cy="2043752"/>
              </a:xfrm>
            </p:grpSpPr>
            <p:sp>
              <p:nvSpPr>
                <p:cNvPr id="29" name="Rectangle 28"/>
                <p:cNvSpPr/>
                <p:nvPr/>
              </p:nvSpPr>
              <p:spPr>
                <a:xfrm>
                  <a:off x="5465106" y="8104925"/>
                  <a:ext cx="1030873" cy="786540"/>
                </a:xfrm>
                <a:prstGeom prst="rect">
                  <a:avLst/>
                </a:prstGeom>
              </p:spPr>
              <p:txBody>
                <a:bodyPr wrap="square">
                  <a:spAutoFit/>
                </a:bodyPr>
                <a:lstStyle/>
                <a:p>
                  <a:pPr algn="ctr"/>
                  <a:r>
                    <a:rPr lang="en-US" sz="1000" dirty="0">
                      <a:latin typeface="Futura-Condensed-Normal" pitchFamily="2" charset="0"/>
                      <a:cs typeface="Futura Condensed"/>
                    </a:rPr>
                    <a:t>Learn how to create a studio and add a project to the studio.</a:t>
                  </a: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TextBox 31"/>
                  <p:cNvSpPr txBox="1"/>
                  <p:nvPr/>
                </p:nvSpPr>
                <p:spPr>
                  <a:xfrm>
                    <a:off x="5465107" y="7085838"/>
                    <a:ext cx="1030873" cy="512961"/>
                  </a:xfrm>
                  <a:prstGeom prst="rect">
                    <a:avLst/>
                  </a:prstGeom>
                  <a:noFill/>
                  <a:ln w="6350" cmpd="sng">
                    <a:noFill/>
                    <a:prstDash val="dash"/>
                  </a:ln>
                </p:spPr>
                <p:txBody>
                  <a:bodyPr wrap="square" numCol="1" rtlCol="0">
                    <a:spAutoFit/>
                  </a:bodyPr>
                  <a:lstStyle/>
                  <a:p>
                    <a:pPr algn="ctr"/>
                    <a:r>
                      <a:rPr lang="en-US" sz="1200" dirty="0">
                        <a:solidFill>
                          <a:srgbClr val="FFFFFF"/>
                        </a:solidFill>
                        <a:latin typeface="Futura-Condensed-Normal" pitchFamily="2" charset="0"/>
                        <a:cs typeface="Futura Condensed"/>
                      </a:rPr>
                      <a:t>SCRATCH STUDIO</a:t>
                    </a:r>
                  </a:p>
                </p:txBody>
              </p:sp>
            </p:grpSp>
          </p:grpSp>
          <p:grpSp>
            <p:nvGrpSpPr>
              <p:cNvPr id="24" name="Group 23"/>
              <p:cNvGrpSpPr/>
              <p:nvPr/>
            </p:nvGrpSpPr>
            <p:grpSpPr>
              <a:xfrm>
                <a:off x="4060679" y="6847713"/>
                <a:ext cx="927787" cy="1839377"/>
                <a:chOff x="4253209" y="6847713"/>
                <a:chExt cx="1030874" cy="2043752"/>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8" name="TextBox 27"/>
                  <p:cNvSpPr txBox="1"/>
                  <p:nvPr/>
                </p:nvSpPr>
                <p:spPr>
                  <a:xfrm>
                    <a:off x="4253210" y="7085836"/>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SCRATCH SURPRISE</a:t>
                    </a:r>
                  </a:p>
                </p:txBody>
              </p:sp>
            </p:grpSp>
            <p:sp>
              <p:nvSpPr>
                <p:cNvPr id="26" name="Rectangle 25"/>
                <p:cNvSpPr/>
                <p:nvPr/>
              </p:nvSpPr>
              <p:spPr>
                <a:xfrm>
                  <a:off x="4253209" y="8104925"/>
                  <a:ext cx="1030873" cy="786540"/>
                </a:xfrm>
                <a:prstGeom prst="rect">
                  <a:avLst/>
                </a:prstGeom>
              </p:spPr>
              <p:txBody>
                <a:bodyPr wrap="square">
                  <a:spAutoFit/>
                </a:bodyPr>
                <a:lstStyle/>
                <a:p>
                  <a:pPr algn="ctr"/>
                  <a:r>
                    <a:rPr lang="en-US" sz="1000" dirty="0">
                      <a:latin typeface="Futura-Condensed-Normal" pitchFamily="2" charset="0"/>
                      <a:cs typeface="Futura Condensed"/>
                    </a:rPr>
                    <a:t>Can you make the Scratch cat do something surprising?</a:t>
                  </a:r>
                </a:p>
              </p:txBody>
            </p:sp>
          </p:grpSp>
        </p:grpSp>
        <p:grpSp>
          <p:nvGrpSpPr>
            <p:cNvPr id="14" name="Group 13"/>
            <p:cNvGrpSpPr/>
            <p:nvPr/>
          </p:nvGrpSpPr>
          <p:grpSpPr>
            <a:xfrm>
              <a:off x="6413859" y="7306475"/>
              <a:ext cx="927787" cy="1993265"/>
              <a:chOff x="6413859" y="7333121"/>
              <a:chExt cx="927787" cy="1993265"/>
            </a:xfrm>
          </p:grpSpPr>
          <p:sp>
            <p:nvSpPr>
              <p:cNvPr id="15" name="Rectangle 14"/>
              <p:cNvSpPr/>
              <p:nvPr/>
            </p:nvSpPr>
            <p:spPr>
              <a:xfrm>
                <a:off x="6413859" y="8464612"/>
                <a:ext cx="927786" cy="861774"/>
              </a:xfrm>
              <a:prstGeom prst="rect">
                <a:avLst/>
              </a:prstGeom>
            </p:spPr>
            <p:txBody>
              <a:bodyPr wrap="square">
                <a:spAutoFit/>
              </a:bodyPr>
              <a:lstStyle/>
              <a:p>
                <a:pPr algn="ctr"/>
                <a:r>
                  <a:rPr lang="en-US" sz="1000" dirty="0">
                    <a:latin typeface="Futura-Condensed-Normal" pitchFamily="2" charset="0"/>
                    <a:cs typeface="Futura Condensed"/>
                  </a:rPr>
                  <a:t>Gather in small peer groups to give and receive feedback on ideas and projects drafts.</a:t>
                </a:r>
              </a:p>
            </p:txBody>
          </p:sp>
          <p:sp>
            <p:nvSpPr>
              <p:cNvPr id="16" name="Teardrop 15"/>
              <p:cNvSpPr/>
              <p:nvPr/>
            </p:nvSpPr>
            <p:spPr>
              <a:xfrm rot="8075815">
                <a:off x="6438964" y="7333120"/>
                <a:ext cx="877577" cy="877579"/>
              </a:xfrm>
              <a:prstGeom prst="teardrop">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 name="TextBox 16"/>
              <p:cNvSpPr txBox="1"/>
              <p:nvPr/>
            </p:nvSpPr>
            <p:spPr>
              <a:xfrm>
                <a:off x="6413860" y="7547433"/>
                <a:ext cx="927786" cy="461665"/>
              </a:xfrm>
              <a:prstGeom prst="rect">
                <a:avLst/>
              </a:prstGeom>
              <a:noFill/>
              <a:ln w="6350" cmpd="sng">
                <a:noFill/>
                <a:prstDash val="dash"/>
              </a:ln>
            </p:spPr>
            <p:txBody>
              <a:bodyPr wrap="square" numCol="1" rtlCol="0">
                <a:spAutoFit/>
              </a:bodyPr>
              <a:lstStyle/>
              <a:p>
                <a:pPr algn="ctr"/>
                <a:r>
                  <a:rPr lang="en-US" sz="1200" dirty="0">
                    <a:solidFill>
                      <a:srgbClr val="FFFFFF"/>
                    </a:solidFill>
                    <a:latin typeface="Futura-Condensed-Normal" pitchFamily="2" charset="0"/>
                    <a:cs typeface="Futura Condensed"/>
                  </a:rPr>
                  <a:t>CRITIQUE GROUP</a:t>
                </a:r>
              </a:p>
            </p:txBody>
          </p:sp>
        </p:grpSp>
      </p:grpSp>
      <p:pic>
        <p:nvPicPr>
          <p:cNvPr id="59" name="Picture 58" descr="Screen Shot 2014-07-30 at 11.28.47 PM.png"/>
          <p:cNvPicPr>
            <a:picLocks noChangeAspect="1"/>
          </p:cNvPicPr>
          <p:nvPr/>
        </p:nvPicPr>
        <p:blipFill rotWithShape="1">
          <a:blip r:embed="rId2">
            <a:extLst>
              <a:ext uri="{28A0092B-C50C-407E-A947-70E740481C1C}">
                <a14:useLocalDpi xmlns:a14="http://schemas.microsoft.com/office/drawing/2010/main" xmlns="" val="0"/>
              </a:ext>
            </a:extLst>
          </a:blip>
          <a:srcRect t="10288" r="49182" b="33223"/>
          <a:stretch/>
        </p:blipFill>
        <p:spPr>
          <a:xfrm>
            <a:off x="473589" y="1704630"/>
            <a:ext cx="3308339" cy="2298466"/>
          </a:xfrm>
          <a:prstGeom prst="rect">
            <a:avLst/>
          </a:prstGeom>
        </p:spPr>
      </p:pic>
      <p:sp>
        <p:nvSpPr>
          <p:cNvPr id="56"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9</a:t>
            </a:r>
            <a:endParaRPr lang="en-US" dirty="0">
              <a:latin typeface="Futura-Condensed-Normal" pitchFamily="2" charset="0"/>
            </a:endParaRPr>
          </a:p>
        </p:txBody>
      </p:sp>
      <p:grpSp>
        <p:nvGrpSpPr>
          <p:cNvPr id="4" name="Group 3"/>
          <p:cNvGrpSpPr/>
          <p:nvPr/>
        </p:nvGrpSpPr>
        <p:grpSpPr>
          <a:xfrm>
            <a:off x="-1" y="5259237"/>
            <a:ext cx="7582143" cy="479582"/>
            <a:chOff x="-1" y="5259237"/>
            <a:chExt cx="7582143" cy="479582"/>
          </a:xfrm>
        </p:grpSpPr>
        <p:sp>
          <p:nvSpPr>
            <p:cNvPr id="58" name="Rectangle 13"/>
            <p:cNvSpPr/>
            <p:nvPr/>
          </p:nvSpPr>
          <p:spPr>
            <a:xfrm>
              <a:off x="-1" y="5259237"/>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0" name="TextBox 59"/>
            <p:cNvSpPr txBox="1"/>
            <p:nvPr/>
          </p:nvSpPr>
          <p:spPr>
            <a:xfrm>
              <a:off x="5223496" y="5277154"/>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grpSp>
        <p:nvGrpSpPr>
          <p:cNvPr id="3" name="Group 2"/>
          <p:cNvGrpSpPr/>
          <p:nvPr/>
        </p:nvGrpSpPr>
        <p:grpSpPr>
          <a:xfrm>
            <a:off x="-1" y="660274"/>
            <a:ext cx="7582143" cy="479582"/>
            <a:chOff x="-1" y="660274"/>
            <a:chExt cx="7582143" cy="479582"/>
          </a:xfrm>
        </p:grpSpPr>
        <p:sp>
          <p:nvSpPr>
            <p:cNvPr id="62" name="Rectangle 13"/>
            <p:cNvSpPr/>
            <p:nvPr/>
          </p:nvSpPr>
          <p:spPr>
            <a:xfrm>
              <a:off x="-1" y="660274"/>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3" name="TextBox 62"/>
            <p:cNvSpPr txBox="1"/>
            <p:nvPr/>
          </p:nvSpPr>
          <p:spPr>
            <a:xfrm>
              <a:off x="3406789" y="678191"/>
              <a:ext cx="3927657"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CHOOSE YOUR OWN ADVENTURE</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271808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995" y="2830659"/>
            <a:ext cx="3324338" cy="2621602"/>
            <a:chOff x="457995" y="2830659"/>
            <a:chExt cx="3324338" cy="2621602"/>
          </a:xfrm>
        </p:grpSpPr>
        <p:sp>
          <p:nvSpPr>
            <p:cNvPr id="14" name="TextBox 13"/>
            <p:cNvSpPr txBox="1"/>
            <p:nvPr/>
          </p:nvSpPr>
          <p:spPr>
            <a:xfrm>
              <a:off x="551129" y="3328603"/>
              <a:ext cx="3231204" cy="212365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Ask </a:t>
              </a:r>
              <a:r>
                <a:rPr lang="en-US" sz="1200" spc="-20" dirty="0">
                  <a:latin typeface="Futura-Condensed-Normal" pitchFamily="2" charset="0"/>
                  <a:cs typeface="Futura Condensed"/>
                </a:rPr>
                <a:t>students about their experiences with computers using the reflection prompts to the right.</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a:latin typeface="Futura-Condensed-Normal" pitchFamily="2" charset="0"/>
                  <a:cs typeface="Futura Condensed"/>
                </a:rPr>
                <a:t>I</a:t>
              </a:r>
              <a:r>
                <a:rPr lang="en-US" sz="1200" spc="-20" dirty="0" smtClean="0">
                  <a:latin typeface="Futura-Condensed-Normal" pitchFamily="2" charset="0"/>
                  <a:cs typeface="Futura Condensed"/>
                </a:rPr>
                <a:t>ntroduce </a:t>
              </a:r>
              <a:r>
                <a:rPr lang="en-US" sz="1200" spc="-20" dirty="0">
                  <a:latin typeface="Futura-Condensed-Normal" pitchFamily="2" charset="0"/>
                  <a:cs typeface="Futura Condensed"/>
                </a:rPr>
                <a:t>students to </a:t>
              </a:r>
              <a:r>
                <a:rPr lang="en-US" sz="1200" spc="-20" dirty="0" smtClean="0">
                  <a:latin typeface="Futura-Condensed-Normal" pitchFamily="2" charset="0"/>
                  <a:cs typeface="Futura Condensed"/>
                </a:rPr>
                <a:t>creative computing with Scratch and </a:t>
              </a:r>
              <a:r>
                <a:rPr lang="en-US" sz="1200" spc="-20" dirty="0">
                  <a:latin typeface="Futura-Condensed-Normal" pitchFamily="2" charset="0"/>
                  <a:cs typeface="Futura Condensed"/>
                </a:rPr>
                <a:t>the range of projects they will be able to create </a:t>
              </a:r>
              <a:r>
                <a:rPr lang="en-US" sz="1200" spc="-20" dirty="0" smtClean="0">
                  <a:latin typeface="Futura-Condensed-Normal" pitchFamily="2" charset="0"/>
                  <a:cs typeface="Futura Condensed"/>
                </a:rPr>
                <a:t>by </a:t>
              </a:r>
              <a:r>
                <a:rPr lang="en-US" sz="1200" spc="-20" dirty="0">
                  <a:latin typeface="Futura-Condensed-Normal" pitchFamily="2" charset="0"/>
                  <a:cs typeface="Futura Condensed"/>
                </a:rPr>
                <a:t>showing the Scratch </a:t>
              </a:r>
              <a:r>
                <a:rPr lang="en-US" sz="1200" spc="-20" dirty="0" smtClean="0">
                  <a:latin typeface="Futura-Condensed-Normal" pitchFamily="2" charset="0"/>
                  <a:cs typeface="Futura Condensed"/>
                </a:rPr>
                <a:t>overview</a:t>
              </a:r>
              <a:r>
                <a:rPr lang="en-US" sz="1200" i="1" spc="-20" dirty="0" smtClean="0">
                  <a:latin typeface="Futura-Condensed-Normal" pitchFamily="2" charset="0"/>
                  <a:cs typeface="Futura Condensed"/>
                </a:rPr>
                <a:t> </a:t>
              </a:r>
              <a:r>
                <a:rPr lang="en-US" sz="1200" spc="-20" dirty="0">
                  <a:latin typeface="Futura-Condensed-Normal" pitchFamily="2" charset="0"/>
                  <a:cs typeface="Futura Condensed"/>
                </a:rPr>
                <a:t>v</a:t>
              </a:r>
              <a:r>
                <a:rPr lang="en-US" sz="1200" spc="-20" dirty="0" smtClean="0">
                  <a:latin typeface="Futura-Condensed-Normal" pitchFamily="2" charset="0"/>
                  <a:cs typeface="Futura Condensed"/>
                </a:rPr>
                <a:t>ideo</a:t>
              </a:r>
              <a:r>
                <a:rPr lang="en-US" sz="1200" i="1" spc="-20" dirty="0" smtClean="0">
                  <a:latin typeface="Futura-Condensed-Normal" pitchFamily="2" charset="0"/>
                  <a:cs typeface="Futura Condensed"/>
                </a:rPr>
                <a:t> </a:t>
              </a:r>
              <a:r>
                <a:rPr lang="en-US" sz="1200" spc="-20" dirty="0" smtClean="0">
                  <a:latin typeface="Futura-Condensed-Normal" pitchFamily="2" charset="0"/>
                  <a:cs typeface="Futura Condensed"/>
                </a:rPr>
                <a:t>and some sample </a:t>
              </a:r>
              <a:r>
                <a:rPr lang="en-US" sz="1200" spc="-20" dirty="0">
                  <a:latin typeface="Futura-Condensed-Normal" pitchFamily="2" charset="0"/>
                  <a:cs typeface="Futura Condensed"/>
                </a:rPr>
                <a:t>projects that </a:t>
              </a:r>
              <a:r>
                <a:rPr lang="en-US" sz="1200" spc="-20" dirty="0" smtClean="0">
                  <a:latin typeface="Futura-Condensed-Normal" pitchFamily="2" charset="0"/>
                  <a:cs typeface="Futura Condensed"/>
                </a:rPr>
                <a:t>your students </a:t>
              </a:r>
              <a:r>
                <a:rPr lang="en-US" sz="1200" spc="-20" dirty="0">
                  <a:latin typeface="Futura-Condensed-Normal" pitchFamily="2" charset="0"/>
                  <a:cs typeface="Futura Condensed"/>
                </a:rPr>
                <a:t>will find engaging and inspiring. </a:t>
              </a:r>
              <a:r>
                <a:rPr lang="en-US" sz="1200" spc="-20" dirty="0" smtClean="0">
                  <a:latin typeface="Futura-Condensed-Normal" pitchFamily="2" charset="0"/>
                  <a:cs typeface="Futura Condensed"/>
                </a:rPr>
                <a:t>Explain </a:t>
              </a:r>
              <a:r>
                <a:rPr lang="en-US" sz="1200" spc="-20" dirty="0">
                  <a:latin typeface="Futura-Condensed-Normal" pitchFamily="2" charset="0"/>
                  <a:cs typeface="Futura Condensed"/>
                </a:rPr>
                <a:t>that over the next several sessions they will be creating their own interactive computational media with Scratch</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What will you create? Ask students to imagine what types of projects they want to create with Scratch.</a:t>
              </a:r>
              <a:endParaRPr lang="en-US" sz="1200" b="1" dirty="0" smtClean="0">
                <a:latin typeface="Futura-Condensed-Normal" pitchFamily="2" charset="0"/>
                <a:cs typeface="Futura Condensed"/>
              </a:endParaRPr>
            </a:p>
          </p:txBody>
        </p:sp>
        <p:sp>
          <p:nvSpPr>
            <p:cNvPr id="15" name="TextBox 14"/>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4007796" y="2830659"/>
            <a:ext cx="3307404" cy="1698273"/>
            <a:chOff x="4007796" y="2830659"/>
            <a:chExt cx="3307404" cy="1698273"/>
          </a:xfrm>
        </p:grpSpPr>
        <p:sp>
          <p:nvSpPr>
            <p:cNvPr id="18" name="TextBox 17"/>
            <p:cNvSpPr txBox="1"/>
            <p:nvPr/>
          </p:nvSpPr>
          <p:spPr>
            <a:xfrm>
              <a:off x="4104914"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p</a:t>
              </a:r>
              <a:r>
                <a:rPr lang="en-US" sz="1200" dirty="0" smtClean="0">
                  <a:latin typeface="Futura-Condensed-Normal" pitchFamily="2" charset="0"/>
                  <a:cs typeface="Futura Condensed"/>
                </a:rPr>
                <a:t>rojector for showing Scratch overview video (optional)</a:t>
              </a:r>
            </a:p>
            <a:p>
              <a:pPr marL="171450" indent="-171450">
                <a:buFont typeface="Wingdings" charset="2"/>
                <a:buChar char="q"/>
              </a:pPr>
              <a:r>
                <a:rPr lang="en-US" sz="1200" dirty="0" smtClean="0">
                  <a:latin typeface="Futura-Condensed-Normal" pitchFamily="2" charset="0"/>
                  <a:cs typeface="Futura Condensed"/>
                </a:rPr>
                <a:t>Scratch overview</a:t>
              </a:r>
              <a:r>
                <a:rPr lang="en-US" sz="1200" i="1" dirty="0" smtClean="0">
                  <a:latin typeface="Futura-Condensed-Normal" pitchFamily="2" charset="0"/>
                  <a:cs typeface="Futura Condensed"/>
                </a:rPr>
                <a:t> </a:t>
              </a:r>
              <a:r>
                <a:rPr lang="en-US" sz="1200" dirty="0" smtClean="0">
                  <a:latin typeface="Futura-Condensed-Normal" pitchFamily="2" charset="0"/>
                  <a:cs typeface="Futura Condensed"/>
                </a:rPr>
                <a:t>video</a:t>
              </a:r>
              <a:br>
                <a:rPr lang="en-US" sz="1200" dirty="0" smtClean="0">
                  <a:latin typeface="Futura-Condensed-Normal" pitchFamily="2" charset="0"/>
                  <a:cs typeface="Futura Condensed"/>
                </a:rPr>
              </a:br>
              <a:r>
                <a:rPr lang="pt-BR" sz="1200" dirty="0" err="1" smtClean="0">
                  <a:latin typeface="Futura-Condensed-Normal" pitchFamily="2" charset="0"/>
                  <a:cs typeface="Futura Condensed"/>
                </a:rPr>
                <a:t>http</a:t>
              </a:r>
              <a:r>
                <a:rPr lang="pt-BR" sz="1200" dirty="0" smtClean="0">
                  <a:latin typeface="Futura-Condensed-Normal" pitchFamily="2" charset="0"/>
                  <a:cs typeface="Futura Condensed"/>
                </a:rPr>
                <a:t>:</a:t>
              </a:r>
              <a:r>
                <a:rPr lang="pt-BR" sz="1200" dirty="0">
                  <a:latin typeface="Futura-Condensed-Normal" pitchFamily="2" charset="0"/>
                  <a:cs typeface="Futura Condensed"/>
                </a:rPr>
                <a:t>//vimeo.com/65583694</a:t>
              </a:r>
              <a:br>
                <a:rPr lang="pt-BR" sz="1200" dirty="0">
                  <a:latin typeface="Futura-Condensed-Normal" pitchFamily="2" charset="0"/>
                  <a:cs typeface="Futura Condensed"/>
                </a:rPr>
              </a:br>
              <a:r>
                <a:rPr lang="pt-BR" sz="1200" dirty="0" err="1" smtClean="0">
                  <a:latin typeface="Futura-Condensed-Normal" pitchFamily="2" charset="0"/>
                  <a:cs typeface="Futura Condensed"/>
                </a:rPr>
                <a:t>http</a:t>
              </a:r>
              <a:r>
                <a:rPr lang="pt-BR" sz="1200" dirty="0">
                  <a:latin typeface="Futura-Condensed-Normal" pitchFamily="2" charset="0"/>
                  <a:cs typeface="Futura Condensed"/>
                </a:rPr>
                <a:t>://youtu.be/-</a:t>
              </a:r>
              <a:r>
                <a:rPr lang="pt-BR" sz="1200" dirty="0" smtClean="0">
                  <a:latin typeface="Futura-Condensed-Normal" pitchFamily="2" charset="0"/>
                  <a:cs typeface="Futura Condensed"/>
                </a:rPr>
                <a:t>SjuiawRMU4</a:t>
              </a:r>
              <a:endParaRPr lang="en-US" sz="1200" i="1"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sample </a:t>
              </a:r>
              <a:r>
                <a:rPr lang="en-US" sz="1200" dirty="0">
                  <a:latin typeface="Futura-Condensed-Normal" pitchFamily="2" charset="0"/>
                  <a:cs typeface="Futura Condensed"/>
                </a:rPr>
                <a:t>p</a:t>
              </a:r>
              <a:r>
                <a:rPr lang="en-US" sz="1200" dirty="0" smtClean="0">
                  <a:latin typeface="Futura-Condensed-Normal" pitchFamily="2" charset="0"/>
                  <a:cs typeface="Futura Condensed"/>
                </a:rPr>
                <a:t>rojects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/studios/137903</a:t>
              </a:r>
              <a:endParaRPr lang="pt-BR" sz="1200" dirty="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5"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640173"/>
            <a:ext cx="3307404" cy="1142158"/>
            <a:chOff x="3992282" y="2832776"/>
            <a:chExt cx="3307404" cy="1142158"/>
          </a:xfrm>
        </p:grpSpPr>
        <p:sp>
          <p:nvSpPr>
            <p:cNvPr id="84" name="TextBox 8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are the different ways you interact with </a:t>
              </a:r>
              <a:r>
                <a:rPr lang="en-US" sz="1200" dirty="0" smtClean="0">
                  <a:latin typeface="Futura-Condensed-Normal" pitchFamily="2" charset="0"/>
                  <a:cs typeface="Futura Condensed"/>
                </a:rPr>
                <a:t>computers?</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How many of those ways involve being creative with computers?</a:t>
              </a:r>
              <a:endParaRPr lang="en-US" sz="1200" dirty="0" smtClean="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901098"/>
            <a:ext cx="3307404" cy="1142158"/>
            <a:chOff x="3992282" y="2832776"/>
            <a:chExt cx="3307404" cy="1142158"/>
          </a:xfrm>
        </p:grpSpPr>
        <p:sp>
          <p:nvSpPr>
            <p:cNvPr id="88" name="TextBox 8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students brainstorm a diverse range of project ideas? If not, try showing a wide variety of projects to give students a sense of the possibilities.</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457995" y="7630731"/>
            <a:ext cx="6857205" cy="352518"/>
            <a:chOff x="457995" y="7630731"/>
            <a:chExt cx="6857205" cy="352518"/>
          </a:xfrm>
        </p:grpSpPr>
        <p:sp>
          <p:nvSpPr>
            <p:cNvPr id="63" name="TextBox 62"/>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64" name="Straight Connector 6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71" name="Straight Connector 7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4104914" y="8217641"/>
            <a:ext cx="3117152" cy="1158779"/>
            <a:chOff x="3746748" y="8217641"/>
            <a:chExt cx="3475318" cy="1158779"/>
          </a:xfrm>
        </p:grpSpPr>
        <p:sp>
          <p:nvSpPr>
            <p:cNvPr id="73" name="TextBox 7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74" name="Group 73"/>
            <p:cNvGrpSpPr/>
            <p:nvPr/>
          </p:nvGrpSpPr>
          <p:grpSpPr>
            <a:xfrm>
              <a:off x="4076948" y="8385986"/>
              <a:ext cx="3145118" cy="883399"/>
              <a:chOff x="3891832" y="8385983"/>
              <a:chExt cx="3321768" cy="883398"/>
            </a:xfrm>
          </p:grpSpPr>
          <p:cxnSp>
            <p:nvCxnSpPr>
              <p:cNvPr id="95" name="Straight Connector 9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9" name="TextBox 98"/>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If you don’t have internet access, download the Scratch </a:t>
            </a:r>
            <a:r>
              <a:rPr lang="en-US" sz="1200" dirty="0" smtClean="0">
                <a:latin typeface="Futura-Condensed-Normal" pitchFamily="2" charset="0"/>
                <a:cs typeface="Futura Condensed"/>
              </a:rPr>
              <a:t>overview </a:t>
            </a:r>
            <a:r>
              <a:rPr lang="en-US" sz="1200" dirty="0">
                <a:latin typeface="Futura-Condensed-Normal" pitchFamily="2" charset="0"/>
                <a:cs typeface="Futura Condensed"/>
              </a:rPr>
              <a:t>video from </a:t>
            </a:r>
            <a:r>
              <a:rPr lang="en-US" sz="1200" dirty="0" err="1">
                <a:latin typeface="Futura-Condensed-Normal" pitchFamily="2" charset="0"/>
                <a:cs typeface="Futura Condensed"/>
              </a:rPr>
              <a:t>Vimeo</a:t>
            </a:r>
            <a:r>
              <a:rPr lang="en-US" sz="1200" dirty="0">
                <a:latin typeface="Futura-Condensed-Normal" pitchFamily="2" charset="0"/>
                <a:cs typeface="Futura Condensed"/>
              </a:rPr>
              <a:t> </a:t>
            </a:r>
            <a:r>
              <a:rPr lang="en-US" sz="1200" dirty="0" smtClean="0">
                <a:latin typeface="Futura-Condensed-Normal" pitchFamily="2" charset="0"/>
                <a:cs typeface="Futura Condensed"/>
              </a:rPr>
              <a:t>before class, available at </a:t>
            </a:r>
            <a:r>
              <a:rPr lang="pt-BR" sz="1200" dirty="0" err="1">
                <a:latin typeface="Futura-Condensed-Normal" pitchFamily="2" charset="0"/>
                <a:cs typeface="Futura Condensed"/>
              </a:rPr>
              <a:t>http</a:t>
            </a:r>
            <a:r>
              <a:rPr lang="pt-BR" sz="1200" dirty="0">
                <a:latin typeface="Futura-Condensed-Normal" pitchFamily="2" charset="0"/>
                <a:cs typeface="Futura Condensed"/>
              </a:rPr>
              <a:t>://</a:t>
            </a:r>
            <a:r>
              <a:rPr lang="pt-BR" sz="1200" dirty="0" err="1">
                <a:latin typeface="Futura-Condensed-Normal" pitchFamily="2" charset="0"/>
                <a:cs typeface="Futura Condensed"/>
              </a:rPr>
              <a:t>vimeo.com</a:t>
            </a:r>
            <a:r>
              <a:rPr lang="pt-BR" sz="1200" dirty="0">
                <a:latin typeface="Futura-Condensed-Normal" pitchFamily="2" charset="0"/>
                <a:cs typeface="Futura Condensed"/>
              </a:rPr>
              <a:t>/</a:t>
            </a:r>
            <a:r>
              <a:rPr lang="pt-BR" sz="1200" dirty="0" smtClean="0">
                <a:latin typeface="Futura-Condensed-Normal" pitchFamily="2" charset="0"/>
                <a:cs typeface="Futura Condensed"/>
              </a:rPr>
              <a:t>65583694</a:t>
            </a:r>
            <a:endParaRPr lang="pt-BR" sz="1200" dirty="0">
              <a:latin typeface="Futura-Condensed-Normal" pitchFamily="2" charset="0"/>
              <a:cs typeface="Futura Condensed"/>
            </a:endParaRPr>
          </a:p>
          <a:p>
            <a:pPr marL="171450" indent="-171450">
              <a:buFont typeface="Lucida Grande"/>
              <a:buChar char="+"/>
            </a:pPr>
            <a:r>
              <a:rPr lang="pt-BR" sz="1200" dirty="0" err="1">
                <a:latin typeface="Futura-Condensed-Normal" pitchFamily="2" charset="0"/>
                <a:cs typeface="Futura Condensed"/>
              </a:rPr>
              <a:t>Instead</a:t>
            </a:r>
            <a:r>
              <a:rPr lang="pt-BR" sz="1200" dirty="0">
                <a:latin typeface="Futura-Condensed-Normal" pitchFamily="2" charset="0"/>
                <a:cs typeface="Futura Condensed"/>
              </a:rPr>
              <a:t> </a:t>
            </a:r>
            <a:r>
              <a:rPr lang="pt-BR" sz="1200" dirty="0" err="1">
                <a:latin typeface="Futura-Condensed-Normal" pitchFamily="2" charset="0"/>
                <a:cs typeface="Futura Condensed"/>
              </a:rPr>
              <a:t>of</a:t>
            </a:r>
            <a:r>
              <a:rPr lang="pt-BR" sz="1200" dirty="0">
                <a:latin typeface="Futura-Condensed-Normal" pitchFamily="2" charset="0"/>
                <a:cs typeface="Futura Condensed"/>
              </a:rPr>
              <a:t> </a:t>
            </a:r>
            <a:r>
              <a:rPr lang="pt-BR" sz="1200" dirty="0" err="1">
                <a:latin typeface="Futura-Condensed-Normal" pitchFamily="2" charset="0"/>
                <a:cs typeface="Futura Condensed"/>
              </a:rPr>
              <a:t>writing</a:t>
            </a:r>
            <a:r>
              <a:rPr lang="pt-BR" sz="1200" dirty="0">
                <a:latin typeface="Futura-Condensed-Normal" pitchFamily="2" charset="0"/>
                <a:cs typeface="Futura Condensed"/>
              </a:rPr>
              <a:t> out </a:t>
            </a:r>
            <a:r>
              <a:rPr lang="pt-BR" sz="1200" dirty="0" err="1">
                <a:latin typeface="Futura-Condensed-Normal" pitchFamily="2" charset="0"/>
                <a:cs typeface="Futura Condensed"/>
              </a:rPr>
              <a:t>their</a:t>
            </a:r>
            <a:r>
              <a:rPr lang="pt-BR" sz="1200" dirty="0">
                <a:latin typeface="Futura-Condensed-Normal" pitchFamily="2" charset="0"/>
                <a:cs typeface="Futura Condensed"/>
              </a:rPr>
              <a:t> </a:t>
            </a:r>
            <a:r>
              <a:rPr lang="pt-BR" sz="1200" dirty="0" err="1">
                <a:latin typeface="Futura-Condensed-Normal" pitchFamily="2" charset="0"/>
                <a:cs typeface="Futura Condensed"/>
              </a:rPr>
              <a:t>answers</a:t>
            </a:r>
            <a:r>
              <a:rPr lang="pt-BR" sz="1200" dirty="0">
                <a:latin typeface="Futura-Condensed-Normal" pitchFamily="2" charset="0"/>
                <a:cs typeface="Futura Condensed"/>
              </a:rPr>
              <a:t> </a:t>
            </a:r>
            <a:r>
              <a:rPr lang="pt-BR" sz="1200" dirty="0" err="1">
                <a:latin typeface="Futura-Condensed-Normal" pitchFamily="2" charset="0"/>
                <a:cs typeface="Futura Condensed"/>
              </a:rPr>
              <a:t>to</a:t>
            </a:r>
            <a:r>
              <a:rPr lang="pt-BR" sz="1200" dirty="0">
                <a:latin typeface="Futura-Condensed-Normal" pitchFamily="2" charset="0"/>
                <a:cs typeface="Futura Condensed"/>
              </a:rPr>
              <a:t> </a:t>
            </a:r>
            <a:r>
              <a:rPr lang="pt-BR" sz="1200" dirty="0" err="1">
                <a:latin typeface="Futura-Condensed-Normal" pitchFamily="2" charset="0"/>
                <a:cs typeface="Futura Condensed"/>
              </a:rPr>
              <a:t>the</a:t>
            </a:r>
            <a:r>
              <a:rPr lang="pt-BR" sz="1200" dirty="0">
                <a:latin typeface="Futura-Condensed-Normal" pitchFamily="2" charset="0"/>
                <a:cs typeface="Futura Condensed"/>
              </a:rPr>
              <a:t> </a:t>
            </a:r>
            <a:r>
              <a:rPr lang="pt-BR" sz="1200" dirty="0" err="1">
                <a:latin typeface="Futura-Condensed-Normal" pitchFamily="2" charset="0"/>
                <a:cs typeface="Futura Condensed"/>
              </a:rPr>
              <a:t>reflections</a:t>
            </a:r>
            <a:r>
              <a:rPr lang="pt-BR" sz="1200" dirty="0">
                <a:latin typeface="Futura-Condensed-Normal" pitchFamily="2" charset="0"/>
                <a:cs typeface="Futura Condensed"/>
              </a:rPr>
              <a:t> </a:t>
            </a:r>
            <a:r>
              <a:rPr lang="pt-BR" sz="1200" dirty="0" err="1">
                <a:latin typeface="Futura-Condensed-Normal" pitchFamily="2" charset="0"/>
                <a:cs typeface="Futura Condensed"/>
              </a:rPr>
              <a:t>prompts</a:t>
            </a:r>
            <a:r>
              <a:rPr lang="pt-BR" sz="1200" dirty="0">
                <a:latin typeface="Futura-Condensed-Normal" pitchFamily="2" charset="0"/>
                <a:cs typeface="Futura Condensed"/>
              </a:rPr>
              <a:t>, </a:t>
            </a:r>
            <a:r>
              <a:rPr lang="pt-BR" sz="1200" dirty="0" err="1" smtClean="0">
                <a:latin typeface="Futura-Condensed-Normal" pitchFamily="2" charset="0"/>
                <a:cs typeface="Futura Condensed"/>
              </a:rPr>
              <a:t>encourage</a:t>
            </a:r>
            <a:r>
              <a:rPr lang="pt-BR" sz="1200" dirty="0" smtClean="0">
                <a:latin typeface="Futura-Condensed-Normal" pitchFamily="2" charset="0"/>
                <a:cs typeface="Futura Condensed"/>
              </a:rPr>
              <a:t> </a:t>
            </a:r>
            <a:r>
              <a:rPr lang="pt-BR" sz="1200" dirty="0" err="1" smtClean="0">
                <a:latin typeface="Futura-Condensed-Normal" pitchFamily="2" charset="0"/>
                <a:cs typeface="Futura Condensed"/>
              </a:rPr>
              <a:t>students</a:t>
            </a:r>
            <a:r>
              <a:rPr lang="pt-BR" sz="1200" dirty="0" smtClean="0">
                <a:latin typeface="Futura-Condensed-Normal" pitchFamily="2" charset="0"/>
                <a:cs typeface="Futura Condensed"/>
              </a:rPr>
              <a:t> </a:t>
            </a:r>
            <a:r>
              <a:rPr lang="pt-BR" sz="1200" dirty="0" err="1" smtClean="0">
                <a:latin typeface="Futura-Condensed-Normal" pitchFamily="2" charset="0"/>
                <a:cs typeface="Futura Condensed"/>
              </a:rPr>
              <a:t>to</a:t>
            </a:r>
            <a:r>
              <a:rPr lang="pt-BR" sz="1200" dirty="0" smtClean="0">
                <a:latin typeface="Futura-Condensed-Normal" pitchFamily="2" charset="0"/>
                <a:cs typeface="Futura Condensed"/>
              </a:rPr>
              <a:t> </a:t>
            </a:r>
            <a:r>
              <a:rPr lang="pt-BR" sz="1200" dirty="0" err="1" smtClean="0">
                <a:latin typeface="Futura-Condensed-Normal" pitchFamily="2" charset="0"/>
                <a:cs typeface="Futura Condensed"/>
              </a:rPr>
              <a:t>get</a:t>
            </a:r>
            <a:r>
              <a:rPr lang="pt-BR" sz="1200" dirty="0" smtClean="0">
                <a:latin typeface="Futura-Condensed-Normal" pitchFamily="2" charset="0"/>
                <a:cs typeface="Futura Condensed"/>
              </a:rPr>
              <a:t> </a:t>
            </a:r>
            <a:r>
              <a:rPr lang="pt-BR" sz="1200" dirty="0" err="1">
                <a:latin typeface="Futura-Condensed-Normal" pitchFamily="2" charset="0"/>
                <a:cs typeface="Futura Condensed"/>
              </a:rPr>
              <a:t>creative</a:t>
            </a:r>
            <a:r>
              <a:rPr lang="pt-BR" sz="1200" dirty="0">
                <a:latin typeface="Futura-Condensed-Normal" pitchFamily="2" charset="0"/>
                <a:cs typeface="Futura Condensed"/>
              </a:rPr>
              <a:t> </a:t>
            </a:r>
            <a:r>
              <a:rPr lang="pt-BR" sz="1200" dirty="0" err="1">
                <a:latin typeface="Futura-Condensed-Normal" pitchFamily="2" charset="0"/>
                <a:cs typeface="Futura Condensed"/>
              </a:rPr>
              <a:t>by</a:t>
            </a:r>
            <a:r>
              <a:rPr lang="pt-BR" sz="1200" dirty="0">
                <a:latin typeface="Futura-Condensed-Normal" pitchFamily="2" charset="0"/>
                <a:cs typeface="Futura Condensed"/>
              </a:rPr>
              <a:t> </a:t>
            </a:r>
            <a:r>
              <a:rPr lang="pt-BR" sz="1200" dirty="0" err="1">
                <a:latin typeface="Futura-Condensed-Normal" pitchFamily="2" charset="0"/>
                <a:cs typeface="Futura Condensed"/>
              </a:rPr>
              <a:t>drawing</a:t>
            </a:r>
            <a:r>
              <a:rPr lang="pt-BR" sz="1200" dirty="0">
                <a:latin typeface="Futura-Condensed-Normal" pitchFamily="2" charset="0"/>
                <a:cs typeface="Futura Condensed"/>
              </a:rPr>
              <a:t> </a:t>
            </a:r>
            <a:r>
              <a:rPr lang="pt-BR" sz="1200" dirty="0" err="1">
                <a:latin typeface="Futura-Condensed-Normal" pitchFamily="2" charset="0"/>
                <a:cs typeface="Futura Condensed"/>
              </a:rPr>
              <a:t>their</a:t>
            </a:r>
            <a:r>
              <a:rPr lang="pt-BR" sz="1200" dirty="0">
                <a:latin typeface="Futura-Condensed-Normal" pitchFamily="2" charset="0"/>
                <a:cs typeface="Futura Condensed"/>
              </a:rPr>
              <a:t> </a:t>
            </a:r>
            <a:r>
              <a:rPr lang="pt-BR" sz="1200" dirty="0" smtClean="0">
                <a:latin typeface="Futura-Condensed-Normal" pitchFamily="2" charset="0"/>
                <a:cs typeface="Futura Condensed"/>
              </a:rPr>
              <a:t>responses. (e.g., “</a:t>
            </a:r>
            <a:r>
              <a:rPr lang="pt-BR" sz="1200" dirty="0">
                <a:latin typeface="Futura-Condensed-Normal" pitchFamily="2" charset="0"/>
                <a:cs typeface="Futura Condensed"/>
              </a:rPr>
              <a:t>Draw </a:t>
            </a:r>
            <a:r>
              <a:rPr lang="pt-BR" sz="1200" dirty="0" err="1">
                <a:latin typeface="Futura-Condensed-Normal" pitchFamily="2" charset="0"/>
                <a:cs typeface="Futura Condensed"/>
              </a:rPr>
              <a:t>different</a:t>
            </a:r>
            <a:r>
              <a:rPr lang="pt-BR" sz="1200" dirty="0">
                <a:latin typeface="Futura-Condensed-Normal" pitchFamily="2" charset="0"/>
                <a:cs typeface="Futura Condensed"/>
              </a:rPr>
              <a:t> </a:t>
            </a:r>
            <a:r>
              <a:rPr lang="pt-BR" sz="1200" dirty="0" err="1">
                <a:latin typeface="Futura-Condensed-Normal" pitchFamily="2" charset="0"/>
                <a:cs typeface="Futura Condensed"/>
              </a:rPr>
              <a:t>ways</a:t>
            </a:r>
            <a:r>
              <a:rPr lang="pt-BR" sz="1200" dirty="0">
                <a:latin typeface="Futura-Condensed-Normal" pitchFamily="2" charset="0"/>
                <a:cs typeface="Futura Condensed"/>
              </a:rPr>
              <a:t> </a:t>
            </a:r>
            <a:r>
              <a:rPr lang="pt-BR" sz="1200" dirty="0" err="1">
                <a:latin typeface="Futura-Condensed-Normal" pitchFamily="2" charset="0"/>
                <a:cs typeface="Futura Condensed"/>
              </a:rPr>
              <a:t>you</a:t>
            </a:r>
            <a:r>
              <a:rPr lang="pt-BR" sz="1200" dirty="0">
                <a:latin typeface="Futura-Condensed-Normal" pitchFamily="2" charset="0"/>
                <a:cs typeface="Futura Condensed"/>
              </a:rPr>
              <a:t> </a:t>
            </a:r>
            <a:r>
              <a:rPr lang="pt-BR" sz="1200" dirty="0" err="1">
                <a:latin typeface="Futura-Condensed-Normal" pitchFamily="2" charset="0"/>
                <a:cs typeface="Futura Condensed"/>
              </a:rPr>
              <a:t>interact</a:t>
            </a:r>
            <a:r>
              <a:rPr lang="pt-BR" sz="1200" dirty="0">
                <a:latin typeface="Futura-Condensed-Normal" pitchFamily="2" charset="0"/>
                <a:cs typeface="Futura Condensed"/>
              </a:rPr>
              <a:t> </a:t>
            </a:r>
            <a:r>
              <a:rPr lang="pt-BR" sz="1200" dirty="0" err="1">
                <a:latin typeface="Futura-Condensed-Normal" pitchFamily="2" charset="0"/>
                <a:cs typeface="Futura Condensed"/>
              </a:rPr>
              <a:t>with</a:t>
            </a:r>
            <a:r>
              <a:rPr lang="pt-BR" sz="1200" dirty="0">
                <a:latin typeface="Futura-Condensed-Normal" pitchFamily="2" charset="0"/>
                <a:cs typeface="Futura Condensed"/>
              </a:rPr>
              <a:t> </a:t>
            </a:r>
            <a:r>
              <a:rPr lang="pt-BR" sz="1200" dirty="0" err="1">
                <a:latin typeface="Futura-Condensed-Normal" pitchFamily="2" charset="0"/>
                <a:cs typeface="Futura Condensed"/>
              </a:rPr>
              <a:t>computers</a:t>
            </a:r>
            <a:r>
              <a:rPr lang="pt-BR" sz="1200" dirty="0">
                <a:latin typeface="Futura-Condensed-Normal" pitchFamily="2" charset="0"/>
                <a:cs typeface="Futura Condensed"/>
              </a:rPr>
              <a:t>.”</a:t>
            </a:r>
            <a:r>
              <a:rPr lang="pt-BR" sz="1200" dirty="0" smtClean="0">
                <a:latin typeface="Futura-Condensed-Normal" pitchFamily="2" charset="0"/>
                <a:cs typeface="Futura Condensed"/>
              </a:rPr>
              <a:t>)</a:t>
            </a:r>
            <a:endParaRPr lang="pt-BR" sz="1200" dirty="0">
              <a:latin typeface="Futura-Condensed-Normal" pitchFamily="2" charset="0"/>
              <a:cs typeface="Futura Condensed"/>
            </a:endParaRPr>
          </a:p>
        </p:txBody>
      </p:sp>
      <p:grpSp>
        <p:nvGrpSpPr>
          <p:cNvPr id="2" name="Group 1"/>
          <p:cNvGrpSpPr/>
          <p:nvPr/>
        </p:nvGrpSpPr>
        <p:grpSpPr>
          <a:xfrm>
            <a:off x="1303889" y="647673"/>
            <a:ext cx="5913646" cy="1563504"/>
            <a:chOff x="457995" y="647673"/>
            <a:chExt cx="5913646" cy="1563504"/>
          </a:xfrm>
        </p:grpSpPr>
        <p:sp>
          <p:nvSpPr>
            <p:cNvPr id="66" name="TextBox 65"/>
            <p:cNvSpPr txBox="1"/>
            <p:nvPr/>
          </p:nvSpPr>
          <p:spPr>
            <a:xfrm>
              <a:off x="3371794" y="795405"/>
              <a:ext cx="2999847"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introduced </a:t>
              </a:r>
              <a:r>
                <a:rPr lang="en-US" sz="1200" dirty="0">
                  <a:latin typeface="Futura-Condensed-Normal" pitchFamily="2" charset="0"/>
                  <a:cs typeface="Futura Condensed"/>
                </a:rPr>
                <a:t>to computational creation with the Scratch </a:t>
              </a:r>
              <a:r>
                <a:rPr lang="en-US" sz="1200" dirty="0" smtClean="0">
                  <a:latin typeface="Futura-Condensed-Normal" pitchFamily="2" charset="0"/>
                  <a:cs typeface="Futura Condensed"/>
                </a:rPr>
                <a:t>programming environment by watching the Scratch </a:t>
              </a:r>
              <a:r>
                <a:rPr lang="en-US" sz="1200" dirty="0">
                  <a:latin typeface="Futura-Condensed-Normal" pitchFamily="2" charset="0"/>
                  <a:cs typeface="Futura Condensed"/>
                </a:rPr>
                <a:t>o</a:t>
              </a:r>
              <a:r>
                <a:rPr lang="en-US" sz="1200" dirty="0" smtClean="0">
                  <a:latin typeface="Futura-Condensed-Normal" pitchFamily="2" charset="0"/>
                  <a:cs typeface="Futura Condensed"/>
                </a:rPr>
                <a:t>verview video</a:t>
              </a:r>
              <a:r>
                <a:rPr lang="en-US" sz="1200" i="1" dirty="0" smtClean="0">
                  <a:latin typeface="Futura-Condensed-Normal" pitchFamily="2" charset="0"/>
                  <a:cs typeface="Futura Condensed"/>
                </a:rPr>
                <a:t> </a:t>
              </a:r>
              <a:r>
                <a:rPr lang="en-US" sz="1200" dirty="0" smtClean="0">
                  <a:latin typeface="Futura-Condensed-Normal" pitchFamily="2" charset="0"/>
                  <a:cs typeface="Futura Condensed"/>
                </a:rPr>
                <a:t>or exploring sample projects</a:t>
              </a:r>
            </a:p>
            <a:p>
              <a:pPr marL="171450" indent="-171450">
                <a:buFont typeface="Lucida Grande"/>
                <a:buChar char="+"/>
              </a:pPr>
              <a:r>
                <a:rPr lang="en-US" sz="1200" dirty="0" smtClean="0">
                  <a:latin typeface="Futura-Condensed-Normal" pitchFamily="2" charset="0"/>
                  <a:cs typeface="Futura Condensed"/>
                </a:rPr>
                <a:t>be </a:t>
              </a:r>
              <a:r>
                <a:rPr lang="en-US" sz="1200" dirty="0">
                  <a:latin typeface="Futura-Condensed-Normal" pitchFamily="2" charset="0"/>
                  <a:cs typeface="Futura Condensed"/>
                </a:rPr>
                <a:t>able to imagine possibilities for their own Scratch-based computational </a:t>
              </a:r>
              <a:r>
                <a:rPr lang="en-US" sz="1200" dirty="0" smtClean="0">
                  <a:latin typeface="Futura-Condensed-Normal" pitchFamily="2" charset="0"/>
                  <a:cs typeface="Futura Condensed"/>
                </a:rPr>
                <a:t>creation</a:t>
              </a:r>
            </a:p>
          </p:txBody>
        </p:sp>
        <p:sp>
          <p:nvSpPr>
            <p:cNvPr id="67" name="TextBox 66"/>
            <p:cNvSpPr txBox="1"/>
            <p:nvPr/>
          </p:nvSpPr>
          <p:spPr>
            <a:xfrm>
              <a:off x="457995" y="647673"/>
              <a:ext cx="2815942" cy="1077218"/>
            </a:xfrm>
            <a:prstGeom prst="rect">
              <a:avLst/>
            </a:prstGeom>
            <a:noFill/>
          </p:spPr>
          <p:txBody>
            <a:bodyPr wrap="square" rtlCol="0">
              <a:spAutoFit/>
            </a:bodyPr>
            <a:lstStyle/>
            <a:p>
              <a:r>
                <a:rPr lang="en-US" sz="3200" dirty="0" smtClean="0">
                  <a:latin typeface="Futura-Condensed-Normal" pitchFamily="2" charset="0"/>
                  <a:cs typeface="Futura Condensed"/>
                </a:rPr>
                <a:t>INTRODUCING</a:t>
              </a:r>
              <a:br>
                <a:rPr lang="en-US" sz="3200" dirty="0" smtClean="0">
                  <a:latin typeface="Futura-Condensed-Normal" pitchFamily="2" charset="0"/>
                  <a:cs typeface="Futura Condensed"/>
                </a:rPr>
              </a:br>
              <a:r>
                <a:rPr lang="en-US" sz="3200" dirty="0" smtClean="0">
                  <a:latin typeface="Futura-Condensed-Normal" pitchFamily="2" charset="0"/>
                  <a:cs typeface="Futura Condensed"/>
                </a:rPr>
                <a:t>SCRATCH</a:t>
              </a:r>
            </a:p>
          </p:txBody>
        </p:sp>
        <p:sp>
          <p:nvSpPr>
            <p:cNvPr id="69" name="TextBox 68"/>
            <p:cNvSpPr txBox="1"/>
            <p:nvPr/>
          </p:nvSpPr>
          <p:spPr>
            <a:xfrm>
              <a:off x="1685092" y="1694427"/>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a:latin typeface="Futura-Condensed-Normal" pitchFamily="2" charset="0"/>
                  <a:cs typeface="Futura Condensed"/>
                </a:rPr>
                <a:t>5</a:t>
              </a:r>
              <a:r>
                <a:rPr lang="en-US" sz="1000" dirty="0" smtClean="0">
                  <a:latin typeface="Futura-Condensed-Normal" pitchFamily="2" charset="0"/>
                  <a:cs typeface="Futura Condensed"/>
                </a:rPr>
                <a:t>–</a:t>
              </a:r>
              <a:r>
                <a:rPr lang="en-US" sz="1000" dirty="0">
                  <a:latin typeface="Futura-Condensed-Normal" pitchFamily="2" charset="0"/>
                  <a:cs typeface="Futura Condensed"/>
                </a:rPr>
                <a:t>1</a:t>
              </a:r>
              <a:r>
                <a:rPr lang="en-US" sz="1000" dirty="0" smtClean="0">
                  <a:latin typeface="Futura-Condensed-Normal" pitchFamily="2" charset="0"/>
                  <a:cs typeface="Futura Condensed"/>
                </a:rPr>
                <a:t>5 MINUTES</a:t>
              </a:r>
            </a:p>
          </p:txBody>
        </p:sp>
        <p:pic>
          <p:nvPicPr>
            <p:cNvPr id="75" name="Picture 74" descr="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574"/>
              <a:ext cx="329184" cy="329184"/>
            </a:xfrm>
            <a:prstGeom prst="rect">
              <a:avLst/>
            </a:prstGeom>
          </p:spPr>
        </p:pic>
        <p:grpSp>
          <p:nvGrpSpPr>
            <p:cNvPr id="109" name="Group 108"/>
            <p:cNvGrpSpPr/>
            <p:nvPr/>
          </p:nvGrpSpPr>
          <p:grpSpPr>
            <a:xfrm>
              <a:off x="2819113" y="794340"/>
              <a:ext cx="442062" cy="1123360"/>
              <a:chOff x="2853673" y="794340"/>
              <a:chExt cx="442062" cy="1123360"/>
            </a:xfrm>
          </p:grpSpPr>
          <p:cxnSp>
            <p:nvCxnSpPr>
              <p:cNvPr id="110" name="Straight Connector 109"/>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8" name="Group 7"/>
          <p:cNvGrpSpPr/>
          <p:nvPr/>
        </p:nvGrpSpPr>
        <p:grpSpPr>
          <a:xfrm>
            <a:off x="551129" y="0"/>
            <a:ext cx="493776" cy="2791968"/>
            <a:chOff x="551129" y="0"/>
            <a:chExt cx="493776" cy="2791968"/>
          </a:xfrm>
        </p:grpSpPr>
        <p:pic>
          <p:nvPicPr>
            <p:cNvPr id="6" name="Picture 5"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54" name="TextBox 53"/>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10</a:t>
            </a:r>
            <a:endParaRPr lang="en-US" dirty="0">
              <a:latin typeface="Futura-Condensed-Normal" pitchFamily="2" charset="0"/>
            </a:endParaRPr>
          </a:p>
        </p:txBody>
      </p:sp>
    </p:spTree>
    <p:extLst>
      <p:ext uri="{BB962C8B-B14F-4D97-AF65-F5344CB8AC3E}">
        <p14:creationId xmlns:p14="http://schemas.microsoft.com/office/powerpoint/2010/main" xmlns="" val="2332520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30 at 5.58.28 PM.png"/>
          <p:cNvPicPr>
            <a:picLocks noChangeAspect="1"/>
          </p:cNvPicPr>
          <p:nvPr/>
        </p:nvPicPr>
        <p:blipFill rotWithShape="1">
          <a:blip r:embed="rId3">
            <a:extLst>
              <a:ext uri="{28A0092B-C50C-407E-A947-70E740481C1C}">
                <a14:useLocalDpi xmlns:a14="http://schemas.microsoft.com/office/drawing/2010/main" xmlns="" val="0"/>
              </a:ext>
            </a:extLst>
          </a:blip>
          <a:srcRect l="26083" t="5539" r="21172" b="29870"/>
          <a:stretch/>
        </p:blipFill>
        <p:spPr>
          <a:xfrm>
            <a:off x="-228600" y="-222472"/>
            <a:ext cx="8229599" cy="10359808"/>
          </a:xfrm>
          <a:prstGeom prst="rect">
            <a:avLst/>
          </a:prstGeom>
        </p:spPr>
      </p:pic>
    </p:spTree>
    <p:extLst>
      <p:ext uri="{BB962C8B-B14F-4D97-AF65-F5344CB8AC3E}">
        <p14:creationId xmlns:p14="http://schemas.microsoft.com/office/powerpoint/2010/main" xmlns="" val="2895103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1129" y="3328603"/>
            <a:ext cx="3231204" cy="369331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Scratch online accounts require an email address. </a:t>
            </a:r>
            <a:r>
              <a:rPr lang="en-US" sz="1200" dirty="0" smtClean="0">
                <a:latin typeface="Futura-Condensed-Normal" pitchFamily="2" charset="0"/>
                <a:cs typeface="Futura Condensed"/>
              </a:rPr>
              <a:t>If </a:t>
            </a:r>
            <a:r>
              <a:rPr lang="en-US" sz="1200" dirty="0">
                <a:latin typeface="Futura-Condensed-Normal" pitchFamily="2" charset="0"/>
                <a:cs typeface="Futura Condensed"/>
              </a:rPr>
              <a:t>students </a:t>
            </a:r>
            <a:r>
              <a:rPr lang="en-US" sz="1200" dirty="0" smtClean="0">
                <a:latin typeface="Futura-Condensed-Normal" pitchFamily="2" charset="0"/>
                <a:cs typeface="Futura Condensed"/>
              </a:rPr>
              <a:t>cannot provide a personal or school email address, </a:t>
            </a:r>
            <a:r>
              <a:rPr lang="en-US" sz="1200" dirty="0">
                <a:latin typeface="Futura-Condensed-Normal" pitchFamily="2" charset="0"/>
                <a:cs typeface="Futura Condensed"/>
              </a:rPr>
              <a:t>a teacher or parent/guardian email address </a:t>
            </a:r>
            <a:r>
              <a:rPr lang="en-US" sz="1200" dirty="0" smtClean="0">
                <a:latin typeface="Futura-Condensed-Normal" pitchFamily="2" charset="0"/>
                <a:cs typeface="Futura Condensed"/>
              </a:rPr>
              <a:t>may be used</a:t>
            </a:r>
            <a:r>
              <a:rPr lang="en-US" sz="1200" spc="-20" dirty="0" smtClean="0">
                <a:latin typeface="Futura-Condensed-Normal" pitchFamily="2" charset="0"/>
                <a:cs typeface="Futura Condensed"/>
              </a:rPr>
              <a:t>. </a:t>
            </a:r>
            <a:r>
              <a:rPr lang="en-US" sz="1200" spc="-20" dirty="0">
                <a:latin typeface="Futura-Condensed-Normal" pitchFamily="2" charset="0"/>
                <a:cs typeface="Futura Condensed"/>
              </a:rPr>
              <a:t>Plan in advance if permission </a:t>
            </a:r>
            <a:r>
              <a:rPr lang="en-US" sz="1200" spc="-20" dirty="0" smtClean="0">
                <a:latin typeface="Futura-Condensed-Normal" pitchFamily="2" charset="0"/>
                <a:cs typeface="Futura Condensed"/>
              </a:rPr>
              <a:t>slips for online accounts need to be collected.</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Help students navigate to the Scratch website at </a:t>
            </a:r>
            <a:br>
              <a:rPr lang="en-US" sz="1200" spc="-20" dirty="0" smtClean="0">
                <a:latin typeface="Futura-Condensed-Normal" pitchFamily="2" charset="0"/>
                <a:cs typeface="Futura Condensed"/>
              </a:rPr>
            </a:br>
            <a:r>
              <a:rPr lang="en-US" sz="1200" spc="-20" dirty="0" smtClean="0">
                <a:latin typeface="Futura-Condensed-Normal" pitchFamily="2" charset="0"/>
                <a:cs typeface="Futura Condensed"/>
              </a:rPr>
              <a:t>http</a:t>
            </a:r>
            <a:r>
              <a:rPr lang="en-US" sz="1200" spc="-20" dirty="0">
                <a:latin typeface="Futura-Condensed-Normal" pitchFamily="2" charset="0"/>
                <a:cs typeface="Futura Condensed"/>
              </a:rPr>
              <a:t>://</a:t>
            </a:r>
            <a:r>
              <a:rPr lang="en-US" sz="1200" spc="-20" dirty="0" err="1" smtClean="0">
                <a:latin typeface="Futura-Condensed-Normal" pitchFamily="2" charset="0"/>
                <a:cs typeface="Futura Condensed"/>
              </a:rPr>
              <a:t>scratch.mit.edu</a:t>
            </a:r>
            <a:r>
              <a:rPr lang="en-US" sz="1200" spc="-20" dirty="0" smtClean="0">
                <a:latin typeface="Futura-Condensed-Normal" pitchFamily="2" charset="0"/>
                <a:cs typeface="Futura Condensed"/>
              </a:rPr>
              <a:t> and </a:t>
            </a:r>
            <a:r>
              <a:rPr lang="en-US" sz="1200" spc="-20" dirty="0">
                <a:latin typeface="Futura-Condensed-Normal" pitchFamily="2" charset="0"/>
                <a:cs typeface="Futura Condensed"/>
              </a:rPr>
              <a:t>click on “Join Scratch” to </a:t>
            </a:r>
            <a:r>
              <a:rPr lang="en-US" sz="1200" spc="-20" dirty="0" smtClean="0">
                <a:latin typeface="Futura-Condensed-Normal" pitchFamily="2" charset="0"/>
                <a:cs typeface="Futura Condensed"/>
              </a:rPr>
              <a:t>get started creating a </a:t>
            </a:r>
            <a:r>
              <a:rPr lang="en-US" sz="1200" spc="-20" dirty="0">
                <a:latin typeface="Futura-Condensed-Normal" pitchFamily="2" charset="0"/>
                <a:cs typeface="Futura Condensed"/>
              </a:rPr>
              <a:t>Scratch account</a:t>
            </a:r>
            <a:r>
              <a:rPr lang="en-US" sz="1200" dirty="0">
                <a:latin typeface="Futura-Condensed-Normal" pitchFamily="2" charset="0"/>
                <a:cs typeface="Futura Condensed"/>
              </a:rPr>
              <a:t>. </a:t>
            </a:r>
            <a:r>
              <a:rPr lang="en-US" sz="1200" spc="-20" dirty="0">
                <a:latin typeface="Futura-Condensed-Normal" pitchFamily="2" charset="0"/>
                <a:cs typeface="Futura Condensed"/>
              </a:rPr>
              <a:t>Optionally, have the Scratch Account handout</a:t>
            </a:r>
            <a:r>
              <a:rPr lang="en-US" sz="1200" i="1" spc="-20" dirty="0">
                <a:latin typeface="Futura-Condensed-Normal" pitchFamily="2" charset="0"/>
                <a:cs typeface="Futura Condensed"/>
              </a:rPr>
              <a:t>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a:t>
            </a:r>
            <a:r>
              <a:rPr lang="en-US" sz="1200" dirty="0">
                <a:latin typeface="Futura-Condensed-Normal" pitchFamily="2" charset="0"/>
                <a:cs typeface="Futura Condensed"/>
              </a:rPr>
              <a:t> </a:t>
            </a:r>
            <a:r>
              <a:rPr lang="en-US" sz="1200" dirty="0" smtClean="0">
                <a:latin typeface="Futura-Condensed-Normal" pitchFamily="2" charset="0"/>
                <a:cs typeface="Futura Condensed"/>
              </a:rPr>
              <a:t>Give </a:t>
            </a:r>
            <a:r>
              <a:rPr lang="en-US" sz="1200" dirty="0">
                <a:latin typeface="Futura-Condensed-Normal" pitchFamily="2" charset="0"/>
                <a:cs typeface="Futura Condensed"/>
              </a:rPr>
              <a:t>students time to register, update </a:t>
            </a:r>
            <a:r>
              <a:rPr lang="en-US" sz="1200" dirty="0" smtClean="0">
                <a:latin typeface="Futura-Condensed-Normal" pitchFamily="2" charset="0"/>
                <a:cs typeface="Futura Condensed"/>
              </a:rPr>
              <a:t>their Scratch </a:t>
            </a:r>
            <a:r>
              <a:rPr lang="en-US" sz="1200" dirty="0">
                <a:latin typeface="Futura-Condensed-Normal" pitchFamily="2" charset="0"/>
                <a:cs typeface="Futura Condensed"/>
              </a:rPr>
              <a:t>profile page, and explore the Scratch online community. Encourage students to practice signing in and out of their </a:t>
            </a:r>
            <a:r>
              <a:rPr lang="en-US" sz="1200" dirty="0" smtClean="0">
                <a:latin typeface="Futura-Condensed-Normal" pitchFamily="2" charset="0"/>
                <a:cs typeface="Futura Condensed"/>
              </a:rPr>
              <a:t>accounts.</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To make it easier for members of the class to find and follow one another’s Scratch profiles, consider creating a class list of usernames and names.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Examine the </a:t>
            </a:r>
            <a:r>
              <a:rPr lang="en-US" sz="1200" dirty="0">
                <a:latin typeface="Futura-Condensed-Normal" pitchFamily="2" charset="0"/>
                <a:cs typeface="Futura Condensed"/>
              </a:rPr>
              <a:t>Scratch </a:t>
            </a:r>
            <a:r>
              <a:rPr lang="en-US" sz="1200" dirty="0" smtClean="0">
                <a:latin typeface="Futura-Condensed-Normal" pitchFamily="2" charset="0"/>
                <a:cs typeface="Futura Condensed"/>
              </a:rPr>
              <a:t>community </a:t>
            </a:r>
            <a:r>
              <a:rPr lang="en-US" sz="1200" dirty="0">
                <a:latin typeface="Futura-Condensed-Normal" pitchFamily="2" charset="0"/>
                <a:cs typeface="Futura Condensed"/>
              </a:rPr>
              <a:t>g</a:t>
            </a:r>
            <a:r>
              <a:rPr lang="en-US" sz="1200" dirty="0" smtClean="0">
                <a:latin typeface="Futura-Condensed-Normal" pitchFamily="2" charset="0"/>
                <a:cs typeface="Futura Condensed"/>
              </a:rPr>
              <a:t>uidelines as a group to </a:t>
            </a:r>
            <a:r>
              <a:rPr lang="en-US" sz="1200" dirty="0">
                <a:latin typeface="Futura-Condensed-Normal" pitchFamily="2" charset="0"/>
                <a:cs typeface="Futura Condensed"/>
              </a:rPr>
              <a:t>discuss </a:t>
            </a:r>
            <a:r>
              <a:rPr lang="en-US" sz="1200" dirty="0" smtClean="0">
                <a:latin typeface="Futura-Condensed-Normal" pitchFamily="2" charset="0"/>
                <a:cs typeface="Futura Condensed"/>
              </a:rPr>
              <a:t>respectful </a:t>
            </a:r>
            <a:r>
              <a:rPr lang="en-US" sz="1200" dirty="0">
                <a:latin typeface="Futura-Condensed-Normal" pitchFamily="2" charset="0"/>
                <a:cs typeface="Futura Condensed"/>
              </a:rPr>
              <a:t>and </a:t>
            </a:r>
            <a:r>
              <a:rPr lang="en-US" sz="1200" dirty="0" smtClean="0">
                <a:latin typeface="Futura-Condensed-Normal" pitchFamily="2" charset="0"/>
                <a:cs typeface="Futura Condensed"/>
              </a:rPr>
              <a:t>constructive behavior. Review </a:t>
            </a:r>
            <a:r>
              <a:rPr lang="en-US" sz="1200" dirty="0">
                <a:latin typeface="Futura-Condensed-Normal" pitchFamily="2" charset="0"/>
                <a:cs typeface="Futura Condensed"/>
              </a:rPr>
              <a:t>how </a:t>
            </a:r>
            <a:r>
              <a:rPr lang="en-US" sz="1200" dirty="0" smtClean="0">
                <a:latin typeface="Futura-Condensed-Normal" pitchFamily="2" charset="0"/>
                <a:cs typeface="Futura Condensed"/>
              </a:rPr>
              <a:t>to report inappropriate posts on the website.</a:t>
            </a:r>
            <a:endParaRPr lang="en-US" sz="1200" dirty="0">
              <a:latin typeface="Futura-Condensed-Normal" pitchFamily="2" charset="0"/>
              <a:cs typeface="Futura Condensed"/>
            </a:endParaRPr>
          </a:p>
        </p:txBody>
      </p:sp>
      <p:sp>
        <p:nvSpPr>
          <p:cNvPr id="15" name="TextBox 14"/>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007796" y="2830659"/>
            <a:ext cx="3307404" cy="1144275"/>
            <a:chOff x="4007796" y="2830659"/>
            <a:chExt cx="3307404" cy="1144275"/>
          </a:xfrm>
        </p:grpSpPr>
        <p:sp>
          <p:nvSpPr>
            <p:cNvPr id="18" name="TextBox 17"/>
            <p:cNvSpPr txBox="1"/>
            <p:nvPr/>
          </p:nvSpPr>
          <p:spPr>
            <a:xfrm>
              <a:off x="4104914"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Scratch Account handout</a:t>
              </a:r>
              <a:endParaRPr lang="en-US" sz="1200" i="1"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Scratch community </a:t>
              </a:r>
              <a:r>
                <a:rPr lang="en-US" sz="1200" dirty="0">
                  <a:latin typeface="Futura-Condensed-Normal" pitchFamily="2" charset="0"/>
                  <a:cs typeface="Futura Condensed"/>
                </a:rPr>
                <a:t>g</a:t>
              </a:r>
              <a:r>
                <a:rPr lang="en-US" sz="1200" dirty="0" smtClean="0">
                  <a:latin typeface="Futura-Condensed-Normal" pitchFamily="2" charset="0"/>
                  <a:cs typeface="Futura Condensed"/>
                </a:rPr>
                <a:t>uidelines</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a:t>
              </a:r>
              <a:r>
                <a:rPr lang="en-US" sz="1200" dirty="0" err="1" smtClean="0">
                  <a:latin typeface="Futura-Condensed-Normal" pitchFamily="2" charset="0"/>
                  <a:cs typeface="Futura Condensed"/>
                </a:rPr>
                <a:t>community_guidelines</a:t>
              </a:r>
              <a:endParaRPr lang="en-US" sz="1200" i="1" dirty="0" smtClean="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056273"/>
            <a:ext cx="3307404" cy="957492"/>
            <a:chOff x="3992282" y="2832776"/>
            <a:chExt cx="3307404" cy="957492"/>
          </a:xfrm>
        </p:grpSpPr>
        <p:sp>
          <p:nvSpPr>
            <p:cNvPr id="84" name="TextBox 8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is your Scratch account username?</a:t>
              </a:r>
            </a:p>
            <a:p>
              <a:pPr marL="171450" indent="-171450">
                <a:buFont typeface="Lucida Grande"/>
                <a:buChar char="+"/>
              </a:pPr>
              <a:r>
                <a:rPr lang="en-US" sz="1200" dirty="0" smtClean="0">
                  <a:latin typeface="Futura-Condensed-Normal" pitchFamily="2" charset="0"/>
                  <a:cs typeface="Futura Condensed"/>
                </a:rPr>
                <a:t>What is a hint to help you remember your password?</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129203"/>
            <a:ext cx="3307404" cy="957492"/>
            <a:chOff x="3992282" y="2832776"/>
            <a:chExt cx="3307404" cy="957492"/>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create Scratch accounts and successfully sign in and out of the Scratch website?</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Teachers may prefer providing their email or creating a class email address, as notifications of any inappropriate behavior </a:t>
            </a:r>
            <a:r>
              <a:rPr lang="en-US" sz="1200" dirty="0" smtClean="0">
                <a:latin typeface="Futura-Condensed-Normal" pitchFamily="2" charset="0"/>
                <a:cs typeface="Futura Condensed"/>
              </a:rPr>
              <a:t>on the Scratch website will </a:t>
            </a:r>
            <a:r>
              <a:rPr lang="en-US" sz="1200" dirty="0">
                <a:latin typeface="Futura-Condensed-Normal" pitchFamily="2" charset="0"/>
                <a:cs typeface="Futura Condensed"/>
              </a:rPr>
              <a:t>be sent to the </a:t>
            </a:r>
            <a:r>
              <a:rPr lang="en-US" sz="1200" dirty="0" smtClean="0">
                <a:latin typeface="Futura-Condensed-Normal" pitchFamily="2" charset="0"/>
                <a:cs typeface="Futura Condensed"/>
              </a:rPr>
              <a:t>email that is registered </a:t>
            </a:r>
            <a:r>
              <a:rPr lang="en-US" sz="1200" dirty="0">
                <a:latin typeface="Futura-Condensed-Normal" pitchFamily="2" charset="0"/>
                <a:cs typeface="Futura Condensed"/>
              </a:rPr>
              <a:t>with the account.</a:t>
            </a:r>
          </a:p>
          <a:p>
            <a:pPr marL="171450" indent="-171450">
              <a:buFont typeface="Lucida Grande"/>
              <a:buChar char="+"/>
            </a:pPr>
            <a:r>
              <a:rPr lang="en-US" sz="1200" dirty="0" smtClean="0">
                <a:latin typeface="Futura-Condensed-Normal" pitchFamily="2" charset="0"/>
                <a:cs typeface="Futura Condensed"/>
              </a:rPr>
              <a:t>Check if any students already have an online account.</a:t>
            </a:r>
          </a:p>
          <a:p>
            <a:pPr marL="171450" indent="-171450">
              <a:buFont typeface="Lucida Grande"/>
              <a:buChar char="+"/>
            </a:pPr>
            <a:r>
              <a:rPr lang="en-US" sz="1200" dirty="0" smtClean="0">
                <a:latin typeface="Futura-Condensed-Normal" pitchFamily="2" charset="0"/>
                <a:cs typeface="Futura Condensed"/>
              </a:rPr>
              <a:t>To remember passwords while maintaining privacy, have students write down their username and password in sealed envelopes that are kept in a secure place in the classroom.</a:t>
            </a:r>
          </a:p>
        </p:txBody>
      </p:sp>
      <p:grpSp>
        <p:nvGrpSpPr>
          <p:cNvPr id="96" name="Group 95"/>
          <p:cNvGrpSpPr/>
          <p:nvPr/>
        </p:nvGrpSpPr>
        <p:grpSpPr>
          <a:xfrm>
            <a:off x="457995" y="7630731"/>
            <a:ext cx="6857205" cy="352518"/>
            <a:chOff x="457995" y="7630731"/>
            <a:chExt cx="6857205" cy="352518"/>
          </a:xfrm>
        </p:grpSpPr>
        <p:sp>
          <p:nvSpPr>
            <p:cNvPr id="97" name="TextBox 9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8" name="Straight Connector 9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102" name="Straight Connector 10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4104914" y="8217641"/>
            <a:ext cx="3117152" cy="1158779"/>
            <a:chOff x="3746748" y="8217641"/>
            <a:chExt cx="3475318" cy="1158779"/>
          </a:xfrm>
        </p:grpSpPr>
        <p:sp>
          <p:nvSpPr>
            <p:cNvPr id="109" name="TextBox 108"/>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110" name="Group 109"/>
            <p:cNvGrpSpPr/>
            <p:nvPr/>
          </p:nvGrpSpPr>
          <p:grpSpPr>
            <a:xfrm>
              <a:off x="4076948" y="8385986"/>
              <a:ext cx="3145118" cy="883399"/>
              <a:chOff x="3891832" y="8385983"/>
              <a:chExt cx="3321768" cy="883398"/>
            </a:xfrm>
          </p:grpSpPr>
          <p:cxnSp>
            <p:nvCxnSpPr>
              <p:cNvPr id="111" name="Straight Connector 110"/>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2" name="Group 1"/>
          <p:cNvGrpSpPr/>
          <p:nvPr/>
        </p:nvGrpSpPr>
        <p:grpSpPr>
          <a:xfrm>
            <a:off x="1308420" y="647673"/>
            <a:ext cx="5913646" cy="1493030"/>
            <a:chOff x="457995" y="647673"/>
            <a:chExt cx="5913646" cy="1493030"/>
          </a:xfrm>
        </p:grpSpPr>
        <p:grpSp>
          <p:nvGrpSpPr>
            <p:cNvPr id="3" name="Group 2"/>
            <p:cNvGrpSpPr/>
            <p:nvPr/>
          </p:nvGrpSpPr>
          <p:grpSpPr>
            <a:xfrm>
              <a:off x="457995" y="647673"/>
              <a:ext cx="5913646" cy="1493030"/>
              <a:chOff x="457995" y="647673"/>
              <a:chExt cx="5913646" cy="1493030"/>
            </a:xfrm>
          </p:grpSpPr>
          <p:sp>
            <p:nvSpPr>
              <p:cNvPr id="10" name="TextBox 9"/>
              <p:cNvSpPr txBox="1"/>
              <p:nvPr/>
            </p:nvSpPr>
            <p:spPr>
              <a:xfrm>
                <a:off x="3371794" y="795405"/>
                <a:ext cx="2999847"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create a Scratch account</a:t>
                </a:r>
              </a:p>
              <a:p>
                <a:pPr marL="171450" indent="-171450">
                  <a:buFont typeface="Lucida Grande"/>
                  <a:buChar char="+"/>
                </a:pPr>
                <a:r>
                  <a:rPr lang="en-US" sz="1200" dirty="0" smtClean="0">
                    <a:latin typeface="Futura-Condensed-Normal" pitchFamily="2" charset="0"/>
                    <a:cs typeface="Futura Condensed"/>
                  </a:rPr>
                  <a:t>explore the Scratch online community and review the Scratch community </a:t>
                </a:r>
                <a:r>
                  <a:rPr lang="en-US" sz="1200" dirty="0">
                    <a:latin typeface="Futura-Condensed-Normal" pitchFamily="2" charset="0"/>
                    <a:cs typeface="Futura Condensed"/>
                  </a:rPr>
                  <a:t>g</a:t>
                </a:r>
                <a:r>
                  <a:rPr lang="en-US" sz="1200" dirty="0" smtClean="0">
                    <a:latin typeface="Futura-Condensed-Normal" pitchFamily="2" charset="0"/>
                    <a:cs typeface="Futura Condensed"/>
                  </a:rPr>
                  <a:t>uidelines</a:t>
                </a:r>
              </a:p>
            </p:txBody>
          </p:sp>
          <p:sp>
            <p:nvSpPr>
              <p:cNvPr id="50" name="TextBox 49"/>
              <p:cNvSpPr txBox="1"/>
              <p:nvPr/>
            </p:nvSpPr>
            <p:spPr>
              <a:xfrm>
                <a:off x="1685092" y="1694427"/>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a:latin typeface="Futura-Condensed-Normal" pitchFamily="2" charset="0"/>
                    <a:cs typeface="Futura Condensed"/>
                  </a:rPr>
                  <a:t>5</a:t>
                </a:r>
                <a:r>
                  <a:rPr lang="en-US" sz="1000" dirty="0" smtClean="0">
                    <a:latin typeface="Futura-Condensed-Normal" pitchFamily="2" charset="0"/>
                    <a:cs typeface="Futura Condensed"/>
                  </a:rPr>
                  <a:t>–</a:t>
                </a:r>
                <a:r>
                  <a:rPr lang="en-US" sz="1000" dirty="0">
                    <a:latin typeface="Futura-Condensed-Normal" pitchFamily="2" charset="0"/>
                    <a:cs typeface="Futura Condensed"/>
                  </a:rPr>
                  <a:t>1</a:t>
                </a:r>
                <a:r>
                  <a:rPr lang="en-US" sz="1000" dirty="0" smtClean="0">
                    <a:latin typeface="Futura-Condensed-Normal" pitchFamily="2" charset="0"/>
                    <a:cs typeface="Futura Condensed"/>
                  </a:rPr>
                  <a:t>5 MINUTES</a:t>
                </a:r>
              </a:p>
            </p:txBody>
          </p:sp>
          <p:pic>
            <p:nvPicPr>
              <p:cNvPr id="52" name="Picture 51" descr="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2574"/>
                <a:ext cx="329184" cy="329184"/>
              </a:xfrm>
              <a:prstGeom prst="rect">
                <a:avLst/>
              </a:prstGeom>
            </p:spPr>
          </p:pic>
          <p:sp>
            <p:nvSpPr>
              <p:cNvPr id="55" name="TextBox 54"/>
              <p:cNvSpPr txBox="1"/>
              <p:nvPr/>
            </p:nvSpPr>
            <p:spPr>
              <a:xfrm>
                <a:off x="457995" y="647673"/>
                <a:ext cx="2547449" cy="553998"/>
              </a:xfrm>
              <a:prstGeom prst="rect">
                <a:avLst/>
              </a:prstGeom>
              <a:noFill/>
            </p:spPr>
            <p:txBody>
              <a:bodyPr wrap="square" rtlCol="0">
                <a:spAutoFit/>
              </a:bodyPr>
              <a:lstStyle/>
              <a:p>
                <a:r>
                  <a:rPr lang="en-US" sz="3000" dirty="0" smtClean="0">
                    <a:latin typeface="Futura-Condensed-Normal" pitchFamily="2" charset="0"/>
                    <a:cs typeface="Futura Condensed"/>
                  </a:rPr>
                  <a:t>SCRATCH ACCOUNT</a:t>
                </a:r>
              </a:p>
            </p:txBody>
          </p:sp>
        </p:grpSp>
        <p:grpSp>
          <p:nvGrpSpPr>
            <p:cNvPr id="118" name="Group 117"/>
            <p:cNvGrpSpPr/>
            <p:nvPr/>
          </p:nvGrpSpPr>
          <p:grpSpPr>
            <a:xfrm>
              <a:off x="2819113" y="794340"/>
              <a:ext cx="442062" cy="1123360"/>
              <a:chOff x="2853673" y="794340"/>
              <a:chExt cx="442062" cy="1123360"/>
            </a:xfrm>
          </p:grpSpPr>
          <p:cxnSp>
            <p:nvCxnSpPr>
              <p:cNvPr id="119" name="Straight Connector 118"/>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a:t>
            </a:r>
            <a:endParaRPr lang="en-US" dirty="0">
              <a:latin typeface="Futura-Condensed-Normal" pitchFamily="2" charset="0"/>
            </a:endParaRPr>
          </a:p>
        </p:txBody>
      </p:sp>
      <p:grpSp>
        <p:nvGrpSpPr>
          <p:cNvPr id="46" name="Group 45"/>
          <p:cNvGrpSpPr/>
          <p:nvPr/>
        </p:nvGrpSpPr>
        <p:grpSpPr>
          <a:xfrm>
            <a:off x="551129" y="0"/>
            <a:ext cx="493776" cy="2791968"/>
            <a:chOff x="551129" y="0"/>
            <a:chExt cx="493776" cy="2791968"/>
          </a:xfrm>
        </p:grpSpPr>
        <p:pic>
          <p:nvPicPr>
            <p:cNvPr id="47" name="Picture 46"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48" name="TextBox 47"/>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633147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447938" y="499324"/>
            <a:ext cx="4139989" cy="2884661"/>
            <a:chOff x="3204578" y="588144"/>
            <a:chExt cx="4443820" cy="3096364"/>
          </a:xfrm>
        </p:grpSpPr>
        <p:pic>
          <p:nvPicPr>
            <p:cNvPr id="29" name="Picture 28" descr="Screen Shot 2014-06-13 at 12.02.52 PM.png"/>
            <p:cNvPicPr>
              <a:picLocks noChangeAspect="1"/>
            </p:cNvPicPr>
            <p:nvPr/>
          </p:nvPicPr>
          <p:blipFill rotWithShape="1">
            <a:blip r:embed="rId3">
              <a:extLst>
                <a:ext uri="{BEBA8EAE-BF5A-486C-A8C5-ECC9F3942E4B}">
                  <a14:imgProps xmlns:a14="http://schemas.microsoft.com/office/drawing/2010/main" xmlns="">
                    <a14:imgLayer r:embed="rId4">
                      <a14:imgEffect>
                        <a14:backgroundRemoval t="4188" b="95550" l="3901" r="97518">
                          <a14:foregroundMark x1="93617" y1="43194" x2="47872" y2="43717"/>
                          <a14:foregroundMark x1="92908" y1="32461" x2="74291" y2="32461"/>
                          <a14:foregroundMark x1="71631" y1="54712" x2="71631" y2="54712"/>
                          <a14:foregroundMark x1="61170" y1="54974" x2="61170" y2="54974"/>
                          <a14:foregroundMark x1="93972" y1="31152" x2="93972" y2="31152"/>
                          <a14:foregroundMark x1="93972" y1="44241" x2="93972" y2="44241"/>
                          <a14:foregroundMark x1="39894" y1="58115" x2="39894" y2="58115"/>
                          <a14:foregroundMark x1="30496" y1="57853" x2="30496" y2="57853"/>
                          <a14:foregroundMark x1="28191" y1="61518" x2="28191" y2="61518"/>
                        </a14:backgroundRemoval>
                      </a14:imgEffect>
                    </a14:imgLayer>
                  </a14:imgProps>
                </a:ext>
                <a:ext uri="{28A0092B-C50C-407E-A947-70E740481C1C}">
                  <a14:useLocalDpi xmlns:a14="http://schemas.microsoft.com/office/drawing/2010/main" xmlns="" val="0"/>
                </a:ext>
              </a:extLst>
            </a:blip>
            <a:srcRect l="30903"/>
            <a:stretch/>
          </p:blipFill>
          <p:spPr>
            <a:xfrm>
              <a:off x="4660671" y="755849"/>
              <a:ext cx="2987727" cy="2928659"/>
            </a:xfrm>
            <a:prstGeom prst="rect">
              <a:avLst/>
            </a:prstGeom>
          </p:spPr>
        </p:pic>
        <p:pic>
          <p:nvPicPr>
            <p:cNvPr id="28" name="Picture 27" descr="Screen Shot 2014-06-13 at 12.00.41 PM.png"/>
            <p:cNvPicPr>
              <a:picLocks noChangeAspect="1"/>
            </p:cNvPicPr>
            <p:nvPr/>
          </p:nvPicPr>
          <p:blipFill>
            <a:blip r:embed="rId5">
              <a:extLst>
                <a:ext uri="{BEBA8EAE-BF5A-486C-A8C5-ECC9F3942E4B}">
                  <a14:imgProps xmlns:a14="http://schemas.microsoft.com/office/drawing/2010/main" xmlns="">
                    <a14:imgLayer r:embed="rId6">
                      <a14:imgEffect>
                        <a14:backgroundRemoval t="9633" b="98624" l="9804" r="96569">
                          <a14:foregroundMark x1="50490" y1="66514" x2="50490" y2="66514"/>
                          <a14:foregroundMark x1="50490" y1="68578" x2="50490" y2="68578"/>
                          <a14:foregroundMark x1="53431" y1="64450" x2="53431" y2="64450"/>
                          <a14:foregroundMark x1="52206" y1="62156" x2="52206" y2="62156"/>
                          <a14:foregroundMark x1="49755" y1="61468" x2="49755" y2="61468"/>
                          <a14:foregroundMark x1="46324" y1="62615" x2="46324" y2="62615"/>
                          <a14:foregroundMark x1="68873" y1="61697" x2="68873" y2="61697"/>
                          <a14:foregroundMark x1="70343" y1="61468" x2="70343" y2="61468"/>
                          <a14:foregroundMark x1="67892" y1="63991" x2="67892" y2="63991"/>
                          <a14:foregroundMark x1="69363" y1="67661" x2="69363" y2="67661"/>
                        </a14:backgroundRemoval>
                      </a14:imgEffect>
                    </a14:imgLayer>
                  </a14:imgProps>
                </a:ext>
                <a:ext uri="{28A0092B-C50C-407E-A947-70E740481C1C}">
                  <a14:useLocalDpi xmlns:a14="http://schemas.microsoft.com/office/drawing/2010/main" xmlns="" val="0"/>
                </a:ext>
              </a:extLst>
            </a:blip>
            <a:stretch>
              <a:fillRect/>
            </a:stretch>
          </p:blipFill>
          <p:spPr>
            <a:xfrm>
              <a:off x="3204578" y="588144"/>
              <a:ext cx="2699408" cy="2884661"/>
            </a:xfrm>
            <a:prstGeom prst="rect">
              <a:avLst/>
            </a:prstGeom>
          </p:spPr>
        </p:pic>
      </p:grpSp>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nvGrpSpPr>
          <p:cNvPr id="16" name="Group 15"/>
          <p:cNvGrpSpPr/>
          <p:nvPr/>
        </p:nvGrpSpPr>
        <p:grpSpPr>
          <a:xfrm>
            <a:off x="444500" y="1612109"/>
            <a:ext cx="2348507" cy="1605068"/>
            <a:chOff x="519774" y="1631696"/>
            <a:chExt cx="2348507" cy="1605068"/>
          </a:xfrm>
        </p:grpSpPr>
        <p:sp>
          <p:nvSpPr>
            <p:cNvPr id="10" name="TextBox 9"/>
            <p:cNvSpPr txBox="1"/>
            <p:nvPr/>
          </p:nvSpPr>
          <p:spPr>
            <a:xfrm>
              <a:off x="613831" y="1631696"/>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NEW TO SCRATCH? GET STARTED BY CREATING YOUR SCRATCH ACCOUNT!</a:t>
              </a:r>
              <a:endParaRPr lang="en-US" sz="1200" dirty="0">
                <a:latin typeface="Futura-Condensed-Normal" pitchFamily="2" charset="0"/>
                <a:cs typeface="Futura Condensed"/>
              </a:endParaRPr>
            </a:p>
          </p:txBody>
        </p:sp>
        <p:sp>
          <p:nvSpPr>
            <p:cNvPr id="13" name="TextBox 12"/>
            <p:cNvSpPr txBox="1"/>
            <p:nvPr/>
          </p:nvSpPr>
          <p:spPr>
            <a:xfrm>
              <a:off x="519774" y="2405767"/>
              <a:ext cx="2348507" cy="830997"/>
            </a:xfrm>
            <a:prstGeom prst="rect">
              <a:avLst/>
            </a:prstGeom>
            <a:noFill/>
            <a:ln>
              <a:noFill/>
            </a:ln>
          </p:spPr>
          <p:txBody>
            <a:bodyPr wrap="square" rtlCol="0">
              <a:spAutoFit/>
            </a:bodyPr>
            <a:lstStyle/>
            <a:p>
              <a:pPr algn="just"/>
              <a:r>
                <a:rPr lang="en-US" sz="1200" dirty="0" smtClean="0">
                  <a:latin typeface="Futura-Condensed-Normal" pitchFamily="2" charset="0"/>
                  <a:cs typeface="Futura Condensed"/>
                </a:rPr>
                <a:t>You will need a Scratch account to create, save, and share your Scratch projects. The steps below will walk you through creating a new account and setting up your profile.</a:t>
              </a:r>
              <a:endParaRPr lang="en-US" sz="1200" dirty="0">
                <a:latin typeface="Futura-Condensed-Normal" pitchFamily="2" charset="0"/>
                <a:cs typeface="Futura Condensed"/>
              </a:endParaRPr>
            </a:p>
          </p:txBody>
        </p:sp>
      </p:grpSp>
      <p:grpSp>
        <p:nvGrpSpPr>
          <p:cNvPr id="18" name="Group 17"/>
          <p:cNvGrpSpPr/>
          <p:nvPr/>
        </p:nvGrpSpPr>
        <p:grpSpPr>
          <a:xfrm>
            <a:off x="428357" y="3857808"/>
            <a:ext cx="2969349" cy="2378686"/>
            <a:chOff x="441661" y="3857808"/>
            <a:chExt cx="2969349" cy="2378686"/>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2042242"/>
              <a:chOff x="499401" y="4194252"/>
              <a:chExt cx="2885167" cy="2042242"/>
            </a:xfrm>
          </p:grpSpPr>
          <p:sp>
            <p:nvSpPr>
              <p:cNvPr id="14" name="TextBox 13"/>
              <p:cNvSpPr txBox="1"/>
              <p:nvPr/>
            </p:nvSpPr>
            <p:spPr>
              <a:xfrm>
                <a:off x="499401" y="4232868"/>
                <a:ext cx="2885167" cy="2003626"/>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Open a web browser and navigate to the Scratch website: http://scratch.mit.edu</a:t>
                </a: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On the homepage, click on “Join Scratch” at the top on the right or in the blue circle.</a:t>
                </a: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smtClean="0">
                    <a:latin typeface="Futura-Condensed-Normal" pitchFamily="2" charset="0"/>
                    <a:cs typeface="Futura Condensed"/>
                  </a:rPr>
                  <a:t>Complete the three steps to sign up for your very own Scratch account!</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9" name="Straight Arrow Connector 48"/>
          <p:cNvCxnSpPr/>
          <p:nvPr/>
        </p:nvCxnSpPr>
        <p:spPr>
          <a:xfrm>
            <a:off x="2576323" y="3072714"/>
            <a:ext cx="646020"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3676639" y="6810657"/>
            <a:ext cx="3811026" cy="2739089"/>
            <a:chOff x="3624468" y="4010209"/>
            <a:chExt cx="4066716" cy="2922860"/>
          </a:xfrm>
        </p:grpSpPr>
        <p:pic>
          <p:nvPicPr>
            <p:cNvPr id="80" name="Picture 79" descr="Screen Shot 2014-06-13 at 10.11.30 AM.png"/>
            <p:cNvPicPr>
              <a:picLocks noChangeAspect="1"/>
            </p:cNvPicPr>
            <p:nvPr/>
          </p:nvPicPr>
          <p:blipFill rotWithShape="1">
            <a:blip r:embed="rId7">
              <a:extLst>
                <a:ext uri="{28A0092B-C50C-407E-A947-70E740481C1C}">
                  <a14:useLocalDpi xmlns:a14="http://schemas.microsoft.com/office/drawing/2010/main" xmlns="" val="0"/>
                </a:ext>
              </a:extLst>
            </a:blip>
            <a:srcRect r="4805"/>
            <a:stretch/>
          </p:blipFill>
          <p:spPr>
            <a:xfrm>
              <a:off x="3624468" y="4010209"/>
              <a:ext cx="3892802" cy="2922860"/>
            </a:xfrm>
            <a:prstGeom prst="rect">
              <a:avLst/>
            </a:prstGeom>
          </p:spPr>
        </p:pic>
        <p:grpSp>
          <p:nvGrpSpPr>
            <p:cNvPr id="82" name="Group 81"/>
            <p:cNvGrpSpPr/>
            <p:nvPr/>
          </p:nvGrpSpPr>
          <p:grpSpPr>
            <a:xfrm>
              <a:off x="6489986" y="4632308"/>
              <a:ext cx="1201198" cy="431117"/>
              <a:chOff x="6489986" y="4632308"/>
              <a:chExt cx="1201198" cy="431117"/>
            </a:xfrm>
          </p:grpSpPr>
          <p:pic>
            <p:nvPicPr>
              <p:cNvPr id="36" name="Picture 35" descr="Screen Shot 2014-06-13 at 10.11.30 A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9862" b="100000" l="10000" r="100000">
                            <a14:backgroundMark x1="98197" y1="17431" x2="98197" y2="17431"/>
                            <a14:backgroundMark x1="97049" y1="49541" x2="97049" y2="49541"/>
                            <a14:backgroundMark x1="98033" y1="36009" x2="98033" y2="36009"/>
                          </a14:backgroundRemoval>
                        </a14:imgEffect>
                      </a14:imgLayer>
                    </a14:imgProps>
                  </a:ext>
                  <a:ext uri="{28A0092B-C50C-407E-A947-70E740481C1C}">
                    <a14:useLocalDpi xmlns:a14="http://schemas.microsoft.com/office/drawing/2010/main" xmlns="" val="0"/>
                  </a:ext>
                </a:extLst>
              </a:blip>
              <a:srcRect l="70135" t="21850" b="63154"/>
              <a:stretch/>
            </p:blipFill>
            <p:spPr>
              <a:xfrm>
                <a:off x="6489986" y="4632308"/>
                <a:ext cx="1201198" cy="431117"/>
              </a:xfrm>
              <a:prstGeom prst="rect">
                <a:avLst/>
              </a:prstGeom>
            </p:spPr>
          </p:pic>
          <p:sp>
            <p:nvSpPr>
              <p:cNvPr id="81" name="Rectangle 80"/>
              <p:cNvSpPr/>
              <p:nvPr/>
            </p:nvSpPr>
            <p:spPr>
              <a:xfrm>
                <a:off x="6559897" y="4893748"/>
                <a:ext cx="1131287" cy="1307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grpSp>
      <p:pic>
        <p:nvPicPr>
          <p:cNvPr id="15" name="Picture 14" descr="Screen Shot 2014-06-13 at 8.29.36 P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3648124" y="4148069"/>
            <a:ext cx="3676562" cy="2083385"/>
          </a:xfrm>
          <a:prstGeom prst="rect">
            <a:avLst/>
          </a:prstGeom>
        </p:spPr>
      </p:pic>
      <p:grpSp>
        <p:nvGrpSpPr>
          <p:cNvPr id="85" name="Group 84"/>
          <p:cNvGrpSpPr/>
          <p:nvPr/>
        </p:nvGrpSpPr>
        <p:grpSpPr>
          <a:xfrm>
            <a:off x="2307033" y="4307668"/>
            <a:ext cx="4500242" cy="1087030"/>
            <a:chOff x="2254600" y="3569029"/>
            <a:chExt cx="4545243" cy="1087030"/>
          </a:xfrm>
        </p:grpSpPr>
        <p:grpSp>
          <p:nvGrpSpPr>
            <p:cNvPr id="89" name="Group 88"/>
            <p:cNvGrpSpPr/>
            <p:nvPr/>
          </p:nvGrpSpPr>
          <p:grpSpPr>
            <a:xfrm>
              <a:off x="2254600" y="4244745"/>
              <a:ext cx="3517684" cy="407398"/>
              <a:chOff x="2150098" y="3486057"/>
              <a:chExt cx="413039" cy="1163372"/>
            </a:xfrm>
          </p:grpSpPr>
          <p:cxnSp>
            <p:nvCxnSpPr>
              <p:cNvPr id="93" name="Straight Arrow Connector 92"/>
              <p:cNvCxnSpPr/>
              <p:nvPr/>
            </p:nvCxnSpPr>
            <p:spPr>
              <a:xfrm>
                <a:off x="2150098" y="4649429"/>
                <a:ext cx="41303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563136" y="3486057"/>
                <a:ext cx="1" cy="1157906"/>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rot="10800000">
              <a:off x="5772277" y="3569029"/>
              <a:ext cx="1027566" cy="1087030"/>
              <a:chOff x="2807565" y="4643956"/>
              <a:chExt cx="1382881" cy="1961889"/>
            </a:xfrm>
          </p:grpSpPr>
          <p:cxnSp>
            <p:nvCxnSpPr>
              <p:cNvPr id="91" name="Straight Arrow Connector 90"/>
              <p:cNvCxnSpPr/>
              <p:nvPr/>
            </p:nvCxnSpPr>
            <p:spPr>
              <a:xfrm rot="10800000" flipV="1">
                <a:off x="2807565" y="4649428"/>
                <a:ext cx="1382881" cy="505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flipH="1" flipV="1">
                <a:off x="2807565" y="4643956"/>
                <a:ext cx="9137" cy="1961889"/>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grpSp>
        <p:nvGrpSpPr>
          <p:cNvPr id="95" name="Group 94"/>
          <p:cNvGrpSpPr/>
          <p:nvPr/>
        </p:nvGrpSpPr>
        <p:grpSpPr>
          <a:xfrm>
            <a:off x="1763495" y="6095679"/>
            <a:ext cx="1950397" cy="1470205"/>
            <a:chOff x="3178062" y="6975263"/>
            <a:chExt cx="368668" cy="1682129"/>
          </a:xfrm>
        </p:grpSpPr>
        <p:grpSp>
          <p:nvGrpSpPr>
            <p:cNvPr id="96" name="Group 95"/>
            <p:cNvGrpSpPr/>
            <p:nvPr/>
          </p:nvGrpSpPr>
          <p:grpSpPr>
            <a:xfrm>
              <a:off x="3178062" y="6975263"/>
              <a:ext cx="184902" cy="1682129"/>
              <a:chOff x="2206661" y="4648434"/>
              <a:chExt cx="381786" cy="711202"/>
            </a:xfrm>
          </p:grpSpPr>
          <p:cxnSp>
            <p:nvCxnSpPr>
              <p:cNvPr id="98" name="Straight Arrow Connector 97"/>
              <p:cNvCxnSpPr/>
              <p:nvPr/>
            </p:nvCxnSpPr>
            <p:spPr>
              <a:xfrm>
                <a:off x="2206661" y="4649428"/>
                <a:ext cx="38178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a:off x="2571281" y="4648434"/>
                <a:ext cx="0" cy="711202"/>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p:nvCxnSpPr>
          <p:spPr>
            <a:xfrm>
              <a:off x="3354022" y="8654631"/>
              <a:ext cx="192708"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2571138" y="443435"/>
            <a:ext cx="651202" cy="1336089"/>
            <a:chOff x="2571138" y="443435"/>
            <a:chExt cx="651202" cy="1336089"/>
          </a:xfrm>
        </p:grpSpPr>
        <p:grpSp>
          <p:nvGrpSpPr>
            <p:cNvPr id="43" name="Group 42"/>
            <p:cNvGrpSpPr/>
            <p:nvPr/>
          </p:nvGrpSpPr>
          <p:grpSpPr>
            <a:xfrm>
              <a:off x="2571138" y="443435"/>
              <a:ext cx="651202" cy="1336089"/>
              <a:chOff x="2169548" y="4643960"/>
              <a:chExt cx="393589" cy="656327"/>
            </a:xfrm>
          </p:grpSpPr>
          <p:cxnSp>
            <p:nvCxnSpPr>
              <p:cNvPr id="46" name="Straight Arrow Connector 45"/>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4" name="Straight Arrow Connector 43"/>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457995" y="647673"/>
            <a:ext cx="2547449" cy="553998"/>
          </a:xfrm>
          <a:prstGeom prst="rect">
            <a:avLst/>
          </a:prstGeom>
          <a:noFill/>
        </p:spPr>
        <p:txBody>
          <a:bodyPr wrap="square" rtlCol="0">
            <a:spAutoFit/>
          </a:bodyPr>
          <a:lstStyle/>
          <a:p>
            <a:r>
              <a:rPr lang="en-US" sz="3000" dirty="0" smtClean="0">
                <a:latin typeface="Futura-Condensed-Normal" pitchFamily="2" charset="0"/>
                <a:cs typeface="Futura Condensed"/>
              </a:rPr>
              <a:t>SCRATCH ACCOUNT</a:t>
            </a:r>
          </a:p>
        </p:txBody>
      </p:sp>
    </p:spTree>
    <p:extLst>
      <p:ext uri="{BB962C8B-B14F-4D97-AF65-F5344CB8AC3E}">
        <p14:creationId xmlns:p14="http://schemas.microsoft.com/office/powerpoint/2010/main" xmlns="" val="215916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2410" y="2133579"/>
            <a:ext cx="7324590" cy="781748"/>
            <a:chOff x="422410" y="2133579"/>
            <a:chExt cx="7324590" cy="781748"/>
          </a:xfrm>
        </p:grpSpPr>
        <p:sp>
          <p:nvSpPr>
            <p:cNvPr id="54" name="Diamond 53"/>
            <p:cNvSpPr/>
            <p:nvPr/>
          </p:nvSpPr>
          <p:spPr>
            <a:xfrm>
              <a:off x="6965252" y="2133579"/>
              <a:ext cx="781748" cy="781748"/>
            </a:xfrm>
            <a:prstGeom prst="diamon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1" name="TextBox 60"/>
            <p:cNvSpPr txBox="1"/>
            <p:nvPr/>
          </p:nvSpPr>
          <p:spPr>
            <a:xfrm>
              <a:off x="422410" y="2261683"/>
              <a:ext cx="2874286"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grpSp>
      <p:grpSp>
        <p:nvGrpSpPr>
          <p:cNvPr id="3" name="Group 2"/>
          <p:cNvGrpSpPr/>
          <p:nvPr/>
        </p:nvGrpSpPr>
        <p:grpSpPr>
          <a:xfrm>
            <a:off x="457995" y="2830659"/>
            <a:ext cx="3324338" cy="3821930"/>
            <a:chOff x="422410" y="2830659"/>
            <a:chExt cx="3324338" cy="3821930"/>
          </a:xfrm>
        </p:grpSpPr>
        <p:sp>
          <p:nvSpPr>
            <p:cNvPr id="14" name="TextBox 13"/>
            <p:cNvSpPr txBox="1"/>
            <p:nvPr/>
          </p:nvSpPr>
          <p:spPr>
            <a:xfrm>
              <a:off x="515544" y="3328603"/>
              <a:ext cx="3231204" cy="3323986"/>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Introduce students to the idea of the design journal, a physical or digital notebook where they can brainstorm ideas and share personal reflections, similar to a personal journal or diary. Explain that students will be prompted to update their design journals throughout their Scratch programming adventures, but encourage them to add to their journals anytime during the </a:t>
              </a:r>
              <a:r>
                <a:rPr lang="en-US" sz="1200" spc="-20" dirty="0">
                  <a:latin typeface="Futura-Condensed-Normal" pitchFamily="2" charset="0"/>
                  <a:cs typeface="Futura Condensed"/>
                </a:rPr>
                <a:t>process of designing </a:t>
              </a:r>
              <a:r>
                <a:rPr lang="en-US" sz="1200" spc="-20" dirty="0" smtClean="0">
                  <a:latin typeface="Futura-Condensed-Normal" pitchFamily="2" charset="0"/>
                  <a:cs typeface="Futura Condensed"/>
                </a:rPr>
                <a:t>projects to capture ideas, inspiration, notes, sketches, questions, frustrations, triumphs, etc.</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Look through sample </a:t>
              </a:r>
              <a:r>
                <a:rPr lang="en-US" sz="1200" dirty="0">
                  <a:latin typeface="Futura-Condensed-Normal" pitchFamily="2" charset="0"/>
                  <a:cs typeface="Futura Condensed"/>
                </a:rPr>
                <a:t>d</a:t>
              </a:r>
              <a:r>
                <a:rPr lang="en-US" sz="1200" dirty="0" smtClean="0">
                  <a:latin typeface="Futura-Condensed-Normal" pitchFamily="2" charset="0"/>
                  <a:cs typeface="Futura Condensed"/>
                </a:rPr>
                <a:t>esign </a:t>
              </a:r>
              <a:r>
                <a:rPr lang="en-US" sz="1200" dirty="0">
                  <a:latin typeface="Futura-Condensed-Normal" pitchFamily="2" charset="0"/>
                  <a:cs typeface="Futura Condensed"/>
                </a:rPr>
                <a:t>j</a:t>
              </a:r>
              <a:r>
                <a:rPr lang="en-US" sz="1200" dirty="0" smtClean="0">
                  <a:latin typeface="Futura-Condensed-Normal" pitchFamily="2" charset="0"/>
                  <a:cs typeface="Futura Condensed"/>
                </a:rPr>
                <a:t>ournals to get ideas for what type of design journals (</a:t>
              </a:r>
              <a:r>
                <a:rPr lang="en-US" sz="1200" dirty="0">
                  <a:latin typeface="Futura-Condensed-Normal" pitchFamily="2" charset="0"/>
                  <a:cs typeface="Futura Condensed"/>
                </a:rPr>
                <a:t>paper or digital</a:t>
              </a:r>
              <a:r>
                <a:rPr lang="en-US" sz="1200" dirty="0" smtClean="0">
                  <a:latin typeface="Futura-Condensed-Normal" pitchFamily="2" charset="0"/>
                  <a:cs typeface="Futura Condensed"/>
                </a:rPr>
                <a:t>) will work best for your students. Give students time to start and personalize their design journals.</a:t>
              </a:r>
              <a:endParaRPr lang="en-US" sz="600" dirty="0">
                <a:latin typeface="Futura-Condensed-Normal" pitchFamily="2" charset="0"/>
                <a:cs typeface="Futura Condensed"/>
              </a:endParaRPr>
            </a:p>
            <a:p>
              <a:pPr algn="just"/>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students to create their first design journal post by responding to the reflection prompts on the right.</a:t>
              </a:r>
            </a:p>
            <a:p>
              <a:pPr algn="just"/>
              <a:endParaRPr lang="en-US" sz="600" dirty="0" smtClean="0">
                <a:latin typeface="Futura-Condensed-Normal" pitchFamily="2" charset="0"/>
                <a:cs typeface="Futura Condensed"/>
              </a:endParaRPr>
            </a:p>
            <a:p>
              <a:pPr marL="171450" indent="-171450" algn="just">
                <a:buFont typeface="Wingdings" charset="2"/>
                <a:buChar char="q"/>
              </a:pPr>
              <a:r>
                <a:rPr lang="en-US" sz="1200" dirty="0" smtClean="0">
                  <a:latin typeface="Futura-Condensed-Normal" pitchFamily="2" charset="0"/>
                  <a:cs typeface="Futura Condensed"/>
                </a:rPr>
                <a:t>Encourage students to share their design journals and initial reflections with a neighbor.</a:t>
              </a:r>
              <a:endParaRPr lang="en-US" sz="600" dirty="0">
                <a:latin typeface="Futura-Condensed-Normal" pitchFamily="2" charset="0"/>
                <a:cs typeface="Futura Condensed"/>
              </a:endParaRPr>
            </a:p>
          </p:txBody>
        </p:sp>
        <p:sp>
          <p:nvSpPr>
            <p:cNvPr id="78" name="TextBox 77"/>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9" name="Straight Connector 7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007796" y="2830659"/>
            <a:ext cx="3307404" cy="1513483"/>
            <a:chOff x="3992282" y="2830659"/>
            <a:chExt cx="3307404" cy="1513483"/>
          </a:xfrm>
        </p:grpSpPr>
        <p:sp>
          <p:nvSpPr>
            <p:cNvPr id="18" name="TextBox 17"/>
            <p:cNvSpPr txBox="1"/>
            <p:nvPr/>
          </p:nvSpPr>
          <p:spPr>
            <a:xfrm>
              <a:off x="4089400" y="3328479"/>
              <a:ext cx="3117152" cy="1015663"/>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solidFill>
                    <a:srgbClr val="000000"/>
                  </a:solidFill>
                  <a:latin typeface="Futura-Condensed-Normal" pitchFamily="2" charset="0"/>
                  <a:cs typeface="Futura Condensed"/>
                </a:rPr>
                <a:t>s</a:t>
              </a:r>
              <a:r>
                <a:rPr lang="en-US" sz="1200" dirty="0" smtClean="0">
                  <a:solidFill>
                    <a:srgbClr val="000000"/>
                  </a:solidFill>
                  <a:latin typeface="Futura-Condensed-Normal" pitchFamily="2" charset="0"/>
                  <a:cs typeface="Futura Condensed"/>
                </a:rPr>
                <a:t>ample </a:t>
              </a:r>
              <a:r>
                <a:rPr lang="en-US" sz="1200" dirty="0">
                  <a:solidFill>
                    <a:srgbClr val="000000"/>
                  </a:solidFill>
                  <a:latin typeface="Futura-Condensed-Normal" pitchFamily="2" charset="0"/>
                  <a:cs typeface="Futura Condensed"/>
                </a:rPr>
                <a:t>d</a:t>
              </a:r>
              <a:r>
                <a:rPr lang="en-US" sz="1200" dirty="0" smtClean="0">
                  <a:solidFill>
                    <a:srgbClr val="000000"/>
                  </a:solidFill>
                  <a:latin typeface="Futura-Condensed-Normal" pitchFamily="2" charset="0"/>
                  <a:cs typeface="Futura Condensed"/>
                </a:rPr>
                <a:t>esign </a:t>
              </a:r>
              <a:r>
                <a:rPr lang="en-US" sz="1200" dirty="0">
                  <a:solidFill>
                    <a:srgbClr val="000000"/>
                  </a:solidFill>
                  <a:latin typeface="Futura-Condensed-Normal" pitchFamily="2" charset="0"/>
                  <a:cs typeface="Futura Condensed"/>
                </a:rPr>
                <a:t>j</a:t>
              </a:r>
              <a:r>
                <a:rPr lang="en-US" sz="1200" dirty="0" smtClean="0">
                  <a:solidFill>
                    <a:srgbClr val="000000"/>
                  </a:solidFill>
                  <a:latin typeface="Futura-Condensed-Normal" pitchFamily="2" charset="0"/>
                  <a:cs typeface="Futura Condensed"/>
                </a:rPr>
                <a:t>ournals</a:t>
              </a:r>
              <a:r>
                <a:rPr lang="en-US" sz="1200" i="1" dirty="0" smtClean="0">
                  <a:solidFill>
                    <a:srgbClr val="000000"/>
                  </a:solidFill>
                  <a:latin typeface="Futura-Condensed-Normal" pitchFamily="2" charset="0"/>
                  <a:cs typeface="Futura Condensed"/>
                </a:rPr>
                <a:t/>
              </a:r>
              <a:br>
                <a:rPr lang="en-US" sz="1200" i="1" dirty="0" smtClean="0">
                  <a:solidFill>
                    <a:srgbClr val="000000"/>
                  </a:solidFill>
                  <a:latin typeface="Futura-Condensed-Normal" pitchFamily="2" charset="0"/>
                  <a:cs typeface="Futura Condensed"/>
                </a:rPr>
              </a:br>
              <a:r>
                <a:rPr lang="en-US" sz="1200" dirty="0">
                  <a:solidFill>
                    <a:srgbClr val="000000"/>
                  </a:solidFill>
                  <a:latin typeface="Futura-Condensed-Normal" pitchFamily="2" charset="0"/>
                  <a:cs typeface="Futura Condensed"/>
                </a:rPr>
                <a:t>http://bit.ly/designjournal-</a:t>
              </a:r>
              <a:r>
                <a:rPr lang="en-US" sz="1200" dirty="0" smtClean="0">
                  <a:solidFill>
                    <a:srgbClr val="000000"/>
                  </a:solidFill>
                  <a:latin typeface="Futura-Condensed-Normal" pitchFamily="2" charset="0"/>
                  <a:cs typeface="Futura Condensed"/>
                </a:rPr>
                <a:t>paper</a:t>
              </a:r>
              <a:br>
                <a:rPr lang="en-US" sz="1200" dirty="0" smtClean="0">
                  <a:solidFill>
                    <a:srgbClr val="000000"/>
                  </a:solidFill>
                  <a:latin typeface="Futura-Condensed-Normal" pitchFamily="2" charset="0"/>
                  <a:cs typeface="Futura Condensed"/>
                </a:rPr>
              </a:br>
              <a:r>
                <a:rPr lang="en-US" sz="1200" dirty="0" smtClean="0">
                  <a:solidFill>
                    <a:srgbClr val="000000"/>
                  </a:solidFill>
                  <a:latin typeface="Futura-Condensed-Normal" pitchFamily="2" charset="0"/>
                  <a:cs typeface="Futura Condensed"/>
                </a:rPr>
                <a:t>http://bit.ly/</a:t>
              </a:r>
              <a:r>
                <a:rPr lang="en-US" sz="1200" dirty="0" err="1" smtClean="0">
                  <a:solidFill>
                    <a:srgbClr val="000000"/>
                  </a:solidFill>
                  <a:latin typeface="Futura-Condensed-Normal" pitchFamily="2" charset="0"/>
                  <a:cs typeface="Futura Condensed"/>
                </a:rPr>
                <a:t>designjournal</a:t>
              </a:r>
              <a:r>
                <a:rPr lang="en-US" sz="1200" dirty="0" smtClean="0">
                  <a:solidFill>
                    <a:srgbClr val="000000"/>
                  </a:solidFill>
                  <a:latin typeface="Futura-Condensed-Normal" pitchFamily="2" charset="0"/>
                  <a:cs typeface="Futura Condensed"/>
                </a:rPr>
                <a:t>-digital</a:t>
              </a:r>
              <a:br>
                <a:rPr lang="en-US" sz="1200" dirty="0" smtClean="0">
                  <a:solidFill>
                    <a:srgbClr val="000000"/>
                  </a:solidFill>
                  <a:latin typeface="Futura-Condensed-Normal" pitchFamily="2" charset="0"/>
                  <a:cs typeface="Futura Condensed"/>
                </a:rPr>
              </a:br>
              <a:r>
                <a:rPr lang="en-US" sz="1200" dirty="0" smtClean="0">
                  <a:solidFill>
                    <a:srgbClr val="000000"/>
                  </a:solidFill>
                  <a:latin typeface="Futura-Condensed-Normal" pitchFamily="2" charset="0"/>
                  <a:cs typeface="Futura Condensed"/>
                </a:rPr>
                <a:t>http://bit.ly/designjournal-blog</a:t>
              </a:r>
              <a:endParaRPr lang="en-US" sz="1200" dirty="0">
                <a:solidFill>
                  <a:srgbClr val="000000"/>
                </a:solidFill>
                <a:latin typeface="Futura-Condensed-Normal" pitchFamily="2" charset="0"/>
                <a:cs typeface="Futura Condensed"/>
              </a:endParaRPr>
            </a:p>
            <a:p>
              <a:pPr marL="171450" indent="-171450">
                <a:buFont typeface="Wingdings" charset="2"/>
                <a:buChar char="q"/>
              </a:pPr>
              <a:r>
                <a:rPr lang="en-US" sz="1200" dirty="0" smtClean="0">
                  <a:solidFill>
                    <a:srgbClr val="000000"/>
                  </a:solidFill>
                  <a:latin typeface="Futura-Condensed-Normal" pitchFamily="2" charset="0"/>
                  <a:cs typeface="Futura Condensed"/>
                </a:rPr>
                <a:t>paper and craft materials (for paper journals)</a:t>
              </a: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80" name="Straight Connector 79"/>
            <p:cNvCxnSpPr/>
            <p:nvPr/>
          </p:nvCxnSpPr>
          <p:spPr>
            <a:xfrm flipV="1">
              <a:off x="4089400" y="3162617"/>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4007796" y="4462680"/>
            <a:ext cx="3307404" cy="1142158"/>
            <a:chOff x="3992282" y="2832776"/>
            <a:chExt cx="3307404" cy="1142158"/>
          </a:xfrm>
        </p:grpSpPr>
        <p:sp>
          <p:nvSpPr>
            <p:cNvPr id="89" name="TextBox 88"/>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How would you describe Scratch to a friend?</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Write or sketch ideas for three different Scratch projects you are interested in creating.</a:t>
              </a:r>
              <a:endParaRPr lang="en-US" sz="1200" dirty="0">
                <a:latin typeface="Futura-Condensed-Normal" pitchFamily="2" charset="0"/>
                <a:cs typeface="Futura Condensed"/>
              </a:endParaRPr>
            </a:p>
          </p:txBody>
        </p:sp>
        <p:sp>
          <p:nvSpPr>
            <p:cNvPr id="90" name="TextBox 89"/>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91" name="Straight Connector 9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5" name="Group 84"/>
          <p:cNvGrpSpPr/>
          <p:nvPr/>
        </p:nvGrpSpPr>
        <p:grpSpPr>
          <a:xfrm>
            <a:off x="4007796" y="5719869"/>
            <a:ext cx="3307404" cy="1326824"/>
            <a:chOff x="3992282" y="2832776"/>
            <a:chExt cx="3307404" cy="1326824"/>
          </a:xfrm>
        </p:grpSpPr>
        <p:sp>
          <p:nvSpPr>
            <p:cNvPr id="86" name="TextBox 85"/>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do the reflection responses tell you about the types of projects students might be interested in pursuing?</a:t>
              </a:r>
            </a:p>
            <a:p>
              <a:pPr marL="171450" indent="-171450">
                <a:buFont typeface="Lucida Grande"/>
                <a:buChar char="+"/>
              </a:pPr>
              <a:r>
                <a:rPr lang="en-US" sz="1200" dirty="0" smtClean="0">
                  <a:latin typeface="Futura-Condensed-Normal" pitchFamily="2" charset="0"/>
                  <a:cs typeface="Futura Condensed"/>
                </a:rPr>
                <a:t>Based on students’ responses, which units in this guide might appeal to your different students? </a:t>
              </a:r>
              <a:endParaRPr lang="en-US" sz="1200" dirty="0">
                <a:latin typeface="Futura-Condensed-Normal" pitchFamily="2" charset="0"/>
                <a:cs typeface="Futura Condensed"/>
              </a:endParaRPr>
            </a:p>
          </p:txBody>
        </p:sp>
        <p:sp>
          <p:nvSpPr>
            <p:cNvPr id="87" name="TextBox 86"/>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100" name="Straight Connector 9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57995" y="7630731"/>
            <a:ext cx="6857205" cy="352518"/>
            <a:chOff x="457995" y="7630731"/>
            <a:chExt cx="6857205" cy="352518"/>
          </a:xfrm>
        </p:grpSpPr>
        <p:sp>
          <p:nvSpPr>
            <p:cNvPr id="98" name="TextBox 97"/>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9" name="Straight Connector 9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104" name="Straight Connector 103"/>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4104914" y="8217641"/>
            <a:ext cx="3117152" cy="1158779"/>
            <a:chOff x="3746748" y="8217641"/>
            <a:chExt cx="3475318" cy="1158779"/>
          </a:xfrm>
        </p:grpSpPr>
        <p:sp>
          <p:nvSpPr>
            <p:cNvPr id="106" name="TextBox 105"/>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107" name="Group 106"/>
            <p:cNvGrpSpPr/>
            <p:nvPr/>
          </p:nvGrpSpPr>
          <p:grpSpPr>
            <a:xfrm>
              <a:off x="4076948" y="8385986"/>
              <a:ext cx="3145118" cy="883399"/>
              <a:chOff x="3891832" y="8385983"/>
              <a:chExt cx="3321768" cy="883398"/>
            </a:xfrm>
          </p:grpSpPr>
          <p:cxnSp>
            <p:nvCxnSpPr>
              <p:cNvPr id="108" name="Straight Connector 107"/>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12" name="TextBox 111"/>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During other guide activities, facilitate group discussions around relevant reflection prompts.</a:t>
            </a:r>
          </a:p>
          <a:p>
            <a:pPr marL="171450" indent="-171450">
              <a:buFont typeface="Lucida Grande"/>
              <a:buChar char="+"/>
            </a:pPr>
            <a:r>
              <a:rPr lang="en-US" sz="1200" dirty="0">
                <a:latin typeface="Futura-Condensed-Normal" pitchFamily="2" charset="0"/>
                <a:cs typeface="Futura Condensed"/>
              </a:rPr>
              <a:t>Decide whether design journals should be private or public. For example, you could maintain one-on-one feedback with students through private journals or have students leave comments for peers on shared journals. Consider the pros and cons of each option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5" name="Group 4"/>
          <p:cNvGrpSpPr/>
          <p:nvPr/>
        </p:nvGrpSpPr>
        <p:grpSpPr>
          <a:xfrm>
            <a:off x="1302435" y="647673"/>
            <a:ext cx="5913646" cy="1492807"/>
            <a:chOff x="457995" y="647673"/>
            <a:chExt cx="5913646" cy="1492807"/>
          </a:xfrm>
        </p:grpSpPr>
        <p:grpSp>
          <p:nvGrpSpPr>
            <p:cNvPr id="2" name="Group 1"/>
            <p:cNvGrpSpPr/>
            <p:nvPr/>
          </p:nvGrpSpPr>
          <p:grpSpPr>
            <a:xfrm>
              <a:off x="457995" y="647673"/>
              <a:ext cx="5913646" cy="1009506"/>
              <a:chOff x="457995" y="647673"/>
              <a:chExt cx="5913646" cy="1009506"/>
            </a:xfrm>
          </p:grpSpPr>
          <p:sp>
            <p:nvSpPr>
              <p:cNvPr id="10" name="TextBox 9"/>
              <p:cNvSpPr txBox="1"/>
              <p:nvPr/>
            </p:nvSpPr>
            <p:spPr>
              <a:xfrm>
                <a:off x="3371794" y="795405"/>
                <a:ext cx="2999847"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s</a:t>
                </a:r>
                <a:r>
                  <a:rPr lang="en-US" sz="1200" dirty="0" smtClean="0">
                    <a:latin typeface="Futura-Condensed-Normal" pitchFamily="2" charset="0"/>
                    <a:cs typeface="Futura Condensed"/>
                  </a:rPr>
                  <a:t>tart a personalized design journal for documenting their design process and reflections</a:t>
                </a:r>
              </a:p>
            </p:txBody>
          </p:sp>
          <p:sp>
            <p:nvSpPr>
              <p:cNvPr id="71" name="TextBox 70"/>
              <p:cNvSpPr txBox="1"/>
              <p:nvPr/>
            </p:nvSpPr>
            <p:spPr>
              <a:xfrm>
                <a:off x="457995" y="647673"/>
                <a:ext cx="2527533" cy="615553"/>
              </a:xfrm>
              <a:prstGeom prst="rect">
                <a:avLst/>
              </a:prstGeom>
              <a:noFill/>
            </p:spPr>
            <p:txBody>
              <a:bodyPr wrap="square" rtlCol="0">
                <a:spAutoFit/>
              </a:bodyPr>
              <a:lstStyle/>
              <a:p>
                <a:r>
                  <a:rPr lang="en-US" sz="3300" dirty="0" smtClean="0">
                    <a:latin typeface="Futura-Condensed-Normal" pitchFamily="2" charset="0"/>
                    <a:cs typeface="Futura Condensed"/>
                  </a:rPr>
                  <a:t>DESIGN JOURNAL</a:t>
                </a:r>
              </a:p>
            </p:txBody>
          </p:sp>
        </p:grpSp>
        <p:grpSp>
          <p:nvGrpSpPr>
            <p:cNvPr id="113" name="Group 112"/>
            <p:cNvGrpSpPr/>
            <p:nvPr/>
          </p:nvGrpSpPr>
          <p:grpSpPr>
            <a:xfrm>
              <a:off x="2819113" y="794340"/>
              <a:ext cx="442062" cy="1123360"/>
              <a:chOff x="2853673" y="794340"/>
              <a:chExt cx="442062" cy="1123360"/>
            </a:xfrm>
          </p:grpSpPr>
          <p:cxnSp>
            <p:nvCxnSpPr>
              <p:cNvPr id="114" name="Straight Connector 113"/>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18" name="TextBox 117"/>
            <p:cNvSpPr txBox="1"/>
            <p:nvPr/>
          </p:nvSpPr>
          <p:spPr>
            <a:xfrm>
              <a:off x="1685092"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19" name="Picture 118"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8577" y="1754376"/>
              <a:ext cx="324022" cy="324022"/>
            </a:xfrm>
            <a:prstGeom prst="rect">
              <a:avLst/>
            </a:prstGeom>
          </p:spPr>
        </p:pic>
      </p:grpSp>
      <p:sp>
        <p:nvSpPr>
          <p:cNvPr id="7" name="Slide Number Placeholder 6"/>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14</a:t>
            </a:r>
            <a:endParaRPr lang="en-US" dirty="0">
              <a:latin typeface="Futura-Condensed-Normal" pitchFamily="2" charset="0"/>
            </a:endParaRPr>
          </a:p>
        </p:txBody>
      </p:sp>
      <p:grpSp>
        <p:nvGrpSpPr>
          <p:cNvPr id="50" name="Group 49"/>
          <p:cNvGrpSpPr/>
          <p:nvPr/>
        </p:nvGrpSpPr>
        <p:grpSpPr>
          <a:xfrm>
            <a:off x="551129" y="0"/>
            <a:ext cx="493776" cy="2791968"/>
            <a:chOff x="551129" y="0"/>
            <a:chExt cx="493776" cy="2791968"/>
          </a:xfrm>
        </p:grpSpPr>
        <p:pic>
          <p:nvPicPr>
            <p:cNvPr id="51" name="Picture 50" descr="Unit0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0"/>
              <a:ext cx="493776" cy="2791968"/>
            </a:xfrm>
            <a:prstGeom prst="rect">
              <a:avLst/>
            </a:prstGeom>
          </p:spPr>
        </p:pic>
        <p:sp>
          <p:nvSpPr>
            <p:cNvPr id="52" name="TextBox 51"/>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0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928892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ignjournal.jpg"/>
          <p:cNvPicPr>
            <a:picLocks noChangeAspect="1"/>
          </p:cNvPicPr>
          <p:nvPr/>
        </p:nvPicPr>
        <p:blipFill rotWithShape="1">
          <a:blip r:embed="rId3">
            <a:extLst>
              <a:ext uri="{BEBA8EAE-BF5A-486C-A8C5-ECC9F3942E4B}">
                <a14:imgProps xmlns:a14="http://schemas.microsoft.com/office/drawing/2010/main" xmlns="">
                  <a14:imgLayer r:embed="rId4">
                    <a14:imgEffect>
                      <a14:brightnessContrast bright="20000"/>
                    </a14:imgEffect>
                  </a14:imgLayer>
                </a14:imgProps>
              </a:ext>
              <a:ext uri="{28A0092B-C50C-407E-A947-70E740481C1C}">
                <a14:useLocalDpi xmlns:a14="http://schemas.microsoft.com/office/drawing/2010/main" xmlns="" val="0"/>
              </a:ext>
            </a:extLst>
          </a:blip>
          <a:srcRect t="2597"/>
          <a:stretch/>
        </p:blipFill>
        <p:spPr>
          <a:xfrm>
            <a:off x="-228600" y="-400812"/>
            <a:ext cx="8229600" cy="10687811"/>
          </a:xfrm>
          <a:prstGeom prst="rect">
            <a:avLst/>
          </a:prstGeom>
        </p:spPr>
      </p:pic>
    </p:spTree>
    <p:extLst>
      <p:ext uri="{BB962C8B-B14F-4D97-AF65-F5344CB8AC3E}">
        <p14:creationId xmlns:p14="http://schemas.microsoft.com/office/powerpoint/2010/main" xmlns="" val="2897614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2897</Words>
  <Application>Microsoft Office PowerPoint</Application>
  <PresentationFormat>사용자 지정</PresentationFormat>
  <Paragraphs>347</Paragraphs>
  <Slides>15</Slides>
  <Notes>14</Notes>
  <HiddenSlides>0</HiddenSlides>
  <MMClips>0</MMClips>
  <ScaleCrop>false</ScaleCrop>
  <HeadingPairs>
    <vt:vector size="4" baseType="variant">
      <vt:variant>
        <vt:lpstr>테마</vt:lpstr>
      </vt:variant>
      <vt:variant>
        <vt:i4>1</vt:i4>
      </vt:variant>
      <vt:variant>
        <vt:lpstr>슬라이드 제목</vt:lpstr>
      </vt:variant>
      <vt:variant>
        <vt:i4>15</vt:i4>
      </vt:variant>
    </vt:vector>
  </HeadingPairs>
  <TitlesOfParts>
    <vt:vector size="16"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2014-09-13T07:07:06Z</dcterms:modified>
</cp:coreProperties>
</file>